
<file path=[Content_Types].xml><?xml version="1.0" encoding="utf-8"?>
<Types xmlns="http://schemas.openxmlformats.org/package/2006/content-types">
  <Override PartName="/ppt/slideMasters/slideMaster3.xml" ContentType="application/vnd.openxmlformats-officedocument.presentationml.slideMaster+xml"/>
  <Override PartName="/ppt/notesSlides/notesSlide2.xml" ContentType="application/vnd.openxmlformats-officedocument.presentationml.notesSlide+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 id="2147483684" r:id="rId4"/>
  </p:sldMasterIdLst>
  <p:notesMasterIdLst>
    <p:notesMasterId r:id="rId22"/>
  </p:notesMasterIdLst>
  <p:sldIdLst>
    <p:sldId id="256" r:id="rId5"/>
    <p:sldId id="279" r:id="rId6"/>
    <p:sldId id="280" r:id="rId7"/>
    <p:sldId id="276" r:id="rId8"/>
    <p:sldId id="264" r:id="rId9"/>
    <p:sldId id="275" r:id="rId10"/>
    <p:sldId id="283" r:id="rId11"/>
    <p:sldId id="271" r:id="rId12"/>
    <p:sldId id="281" r:id="rId13"/>
    <p:sldId id="267" r:id="rId14"/>
    <p:sldId id="294" r:id="rId15"/>
    <p:sldId id="296" r:id="rId16"/>
    <p:sldId id="292" r:id="rId17"/>
    <p:sldId id="289" r:id="rId18"/>
    <p:sldId id="297" r:id="rId19"/>
    <p:sldId id="298" r:id="rId20"/>
    <p:sldId id="29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12" autoAdjust="0"/>
    <p:restoredTop sz="94660"/>
  </p:normalViewPr>
  <p:slideViewPr>
    <p:cSldViewPr>
      <p:cViewPr varScale="1">
        <p:scale>
          <a:sx n="87" d="100"/>
          <a:sy n="87" d="100"/>
        </p:scale>
        <p:origin x="-78" y="-6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2.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F497E4-0FB4-4647-A6BD-182F8EBEB965}" type="doc">
      <dgm:prSet loTypeId="urn:microsoft.com/office/officeart/2005/8/layout/chart3" loCatId="relationship" qsTypeId="urn:microsoft.com/office/officeart/2005/8/quickstyle/3d9" qsCatId="3D" csTypeId="urn:microsoft.com/office/officeart/2005/8/colors/colorful1" csCatId="colorful" phldr="1"/>
      <dgm:spPr/>
    </dgm:pt>
    <dgm:pt modelId="{347EDAB1-247E-4E38-840C-342186E2A1EA}">
      <dgm:prSet phldrT="[Tekst]"/>
      <dgm:spPr/>
      <dgm:t>
        <a:bodyPr/>
        <a:lstStyle/>
        <a:p>
          <a:r>
            <a:rPr lang="pl-PL" dirty="0" smtClean="0"/>
            <a:t>Brand</a:t>
          </a:r>
          <a:endParaRPr lang="pl-PL" dirty="0"/>
        </a:p>
      </dgm:t>
    </dgm:pt>
    <dgm:pt modelId="{98472B7D-FB97-4A2F-AEA3-C5D4521F1EBF}" type="parTrans" cxnId="{8A383774-D31F-46C9-A60D-E49D17F19020}">
      <dgm:prSet/>
      <dgm:spPr/>
      <dgm:t>
        <a:bodyPr/>
        <a:lstStyle/>
        <a:p>
          <a:endParaRPr lang="pl-PL"/>
        </a:p>
      </dgm:t>
    </dgm:pt>
    <dgm:pt modelId="{6758D0D5-064B-4746-8893-A34644139589}" type="sibTrans" cxnId="{8A383774-D31F-46C9-A60D-E49D17F19020}">
      <dgm:prSet/>
      <dgm:spPr/>
      <dgm:t>
        <a:bodyPr/>
        <a:lstStyle/>
        <a:p>
          <a:endParaRPr lang="pl-PL"/>
        </a:p>
      </dgm:t>
    </dgm:pt>
    <dgm:pt modelId="{1DCA8390-2D33-4458-94D9-AD9E4AC684FA}">
      <dgm:prSet phldrT="[Tekst]"/>
      <dgm:spPr/>
      <dgm:t>
        <a:bodyPr/>
        <a:lstStyle/>
        <a:p>
          <a:r>
            <a:rPr lang="pl-PL" dirty="0" err="1" smtClean="0"/>
            <a:t>Customer</a:t>
          </a:r>
          <a:r>
            <a:rPr lang="pl-PL" dirty="0" smtClean="0"/>
            <a:t> </a:t>
          </a:r>
          <a:r>
            <a:rPr lang="pl-PL" dirty="0" err="1" smtClean="0"/>
            <a:t>loyalty</a:t>
          </a:r>
          <a:endParaRPr lang="pl-PL" dirty="0"/>
        </a:p>
      </dgm:t>
    </dgm:pt>
    <dgm:pt modelId="{A58A7C43-D8B4-4A6B-BA9A-A22BAEC57D2D}" type="parTrans" cxnId="{C4EC98D2-2D1B-42C0-9FBA-26C2CD545313}">
      <dgm:prSet/>
      <dgm:spPr/>
      <dgm:t>
        <a:bodyPr/>
        <a:lstStyle/>
        <a:p>
          <a:endParaRPr lang="pl-PL"/>
        </a:p>
      </dgm:t>
    </dgm:pt>
    <dgm:pt modelId="{0102FBC1-1648-4254-AC65-6C0CABAFFA5A}" type="sibTrans" cxnId="{C4EC98D2-2D1B-42C0-9FBA-26C2CD545313}">
      <dgm:prSet/>
      <dgm:spPr/>
      <dgm:t>
        <a:bodyPr/>
        <a:lstStyle/>
        <a:p>
          <a:endParaRPr lang="pl-PL"/>
        </a:p>
      </dgm:t>
    </dgm:pt>
    <dgm:pt modelId="{23005214-E347-4C66-AA15-9697FF22401E}">
      <dgm:prSet phldrT="[Tekst]"/>
      <dgm:spPr/>
      <dgm:t>
        <a:bodyPr/>
        <a:lstStyle/>
        <a:p>
          <a:r>
            <a:rPr lang="pl-PL" dirty="0" smtClean="0"/>
            <a:t>Market </a:t>
          </a:r>
          <a:r>
            <a:rPr lang="pl-PL" dirty="0" err="1" smtClean="0"/>
            <a:t>knowledge</a:t>
          </a:r>
          <a:endParaRPr lang="pl-PL" dirty="0"/>
        </a:p>
      </dgm:t>
    </dgm:pt>
    <dgm:pt modelId="{96898C2B-806C-4CE2-BC32-2DD15C42F40C}" type="parTrans" cxnId="{911A010E-33F3-4AE5-ACB6-488F243319A4}">
      <dgm:prSet/>
      <dgm:spPr/>
      <dgm:t>
        <a:bodyPr/>
        <a:lstStyle/>
        <a:p>
          <a:endParaRPr lang="pl-PL"/>
        </a:p>
      </dgm:t>
    </dgm:pt>
    <dgm:pt modelId="{2BCFCABD-BFF3-4A46-B12D-65A01D14FB17}" type="sibTrans" cxnId="{911A010E-33F3-4AE5-ACB6-488F243319A4}">
      <dgm:prSet/>
      <dgm:spPr/>
      <dgm:t>
        <a:bodyPr/>
        <a:lstStyle/>
        <a:p>
          <a:endParaRPr lang="pl-PL"/>
        </a:p>
      </dgm:t>
    </dgm:pt>
    <dgm:pt modelId="{D45C501D-659E-422C-87E6-70E635C37F2D}">
      <dgm:prSet/>
      <dgm:spPr/>
      <dgm:t>
        <a:bodyPr/>
        <a:lstStyle/>
        <a:p>
          <a:r>
            <a:rPr lang="en-GB" noProof="0" dirty="0" smtClean="0"/>
            <a:t>Strategic partnership</a:t>
          </a:r>
          <a:endParaRPr lang="en-GB" noProof="0" dirty="0"/>
        </a:p>
      </dgm:t>
    </dgm:pt>
    <dgm:pt modelId="{33BC73EE-119B-4521-9595-B6DC98D9DAF4}" type="parTrans" cxnId="{D422EAD4-9461-46CF-8A07-8B06168732AA}">
      <dgm:prSet/>
      <dgm:spPr/>
      <dgm:t>
        <a:bodyPr/>
        <a:lstStyle/>
        <a:p>
          <a:endParaRPr lang="pl-PL"/>
        </a:p>
      </dgm:t>
    </dgm:pt>
    <dgm:pt modelId="{C3242801-AB7E-44E7-A0CF-4D485DFED2FF}" type="sibTrans" cxnId="{D422EAD4-9461-46CF-8A07-8B06168732AA}">
      <dgm:prSet/>
      <dgm:spPr/>
      <dgm:t>
        <a:bodyPr/>
        <a:lstStyle/>
        <a:p>
          <a:endParaRPr lang="pl-PL"/>
        </a:p>
      </dgm:t>
    </dgm:pt>
    <dgm:pt modelId="{95697587-8F6D-4A10-9E02-CDE431FE9617}" type="pres">
      <dgm:prSet presAssocID="{3BF497E4-0FB4-4647-A6BD-182F8EBEB965}" presName="compositeShape" presStyleCnt="0">
        <dgm:presLayoutVars>
          <dgm:chMax val="7"/>
          <dgm:dir/>
          <dgm:resizeHandles val="exact"/>
        </dgm:presLayoutVars>
      </dgm:prSet>
      <dgm:spPr/>
    </dgm:pt>
    <dgm:pt modelId="{7C168AEE-3F41-46C1-8D0C-8F8FE7DD1DBE}" type="pres">
      <dgm:prSet presAssocID="{3BF497E4-0FB4-4647-A6BD-182F8EBEB965}" presName="wedge1" presStyleLbl="node1" presStyleIdx="0" presStyleCnt="4" custLinFactNeighborX="-5140" custLinFactNeighborY="2806"/>
      <dgm:spPr/>
      <dgm:t>
        <a:bodyPr/>
        <a:lstStyle/>
        <a:p>
          <a:endParaRPr lang="pl-PL"/>
        </a:p>
      </dgm:t>
    </dgm:pt>
    <dgm:pt modelId="{0DB3EA85-8640-4203-AC21-3E5D943A4374}" type="pres">
      <dgm:prSet presAssocID="{3BF497E4-0FB4-4647-A6BD-182F8EBEB965}" presName="wedge1Tx" presStyleLbl="node1" presStyleIdx="0" presStyleCnt="4">
        <dgm:presLayoutVars>
          <dgm:chMax val="0"/>
          <dgm:chPref val="0"/>
          <dgm:bulletEnabled val="1"/>
        </dgm:presLayoutVars>
      </dgm:prSet>
      <dgm:spPr/>
      <dgm:t>
        <a:bodyPr/>
        <a:lstStyle/>
        <a:p>
          <a:endParaRPr lang="pl-PL"/>
        </a:p>
      </dgm:t>
    </dgm:pt>
    <dgm:pt modelId="{848D2002-5F0F-451C-8807-804B8F675016}" type="pres">
      <dgm:prSet presAssocID="{3BF497E4-0FB4-4647-A6BD-182F8EBEB965}" presName="wedge2" presStyleLbl="node1" presStyleIdx="1" presStyleCnt="4" custLinFactNeighborX="-926" custLinFactNeighborY="-1408"/>
      <dgm:spPr/>
      <dgm:t>
        <a:bodyPr/>
        <a:lstStyle/>
        <a:p>
          <a:endParaRPr lang="pl-PL"/>
        </a:p>
      </dgm:t>
    </dgm:pt>
    <dgm:pt modelId="{A50E157E-86FC-4E7C-9ED5-42C0F7967E6C}" type="pres">
      <dgm:prSet presAssocID="{3BF497E4-0FB4-4647-A6BD-182F8EBEB965}" presName="wedge2Tx" presStyleLbl="node1" presStyleIdx="1" presStyleCnt="4">
        <dgm:presLayoutVars>
          <dgm:chMax val="0"/>
          <dgm:chPref val="0"/>
          <dgm:bulletEnabled val="1"/>
        </dgm:presLayoutVars>
      </dgm:prSet>
      <dgm:spPr/>
      <dgm:t>
        <a:bodyPr/>
        <a:lstStyle/>
        <a:p>
          <a:endParaRPr lang="pl-PL"/>
        </a:p>
      </dgm:t>
    </dgm:pt>
    <dgm:pt modelId="{CCB22206-B60E-40C6-B732-0DF9FBA089D4}" type="pres">
      <dgm:prSet presAssocID="{3BF497E4-0FB4-4647-A6BD-182F8EBEB965}" presName="wedge3" presStyleLbl="node1" presStyleIdx="2" presStyleCnt="4" custLinFactNeighborX="-926" custLinFactNeighborY="-1408"/>
      <dgm:spPr/>
      <dgm:t>
        <a:bodyPr/>
        <a:lstStyle/>
        <a:p>
          <a:endParaRPr lang="pl-PL"/>
        </a:p>
      </dgm:t>
    </dgm:pt>
    <dgm:pt modelId="{3ABFD312-270F-4EDD-AD08-6B28542BE831}" type="pres">
      <dgm:prSet presAssocID="{3BF497E4-0FB4-4647-A6BD-182F8EBEB965}" presName="wedge3Tx" presStyleLbl="node1" presStyleIdx="2" presStyleCnt="4">
        <dgm:presLayoutVars>
          <dgm:chMax val="0"/>
          <dgm:chPref val="0"/>
          <dgm:bulletEnabled val="1"/>
        </dgm:presLayoutVars>
      </dgm:prSet>
      <dgm:spPr/>
      <dgm:t>
        <a:bodyPr/>
        <a:lstStyle/>
        <a:p>
          <a:endParaRPr lang="pl-PL"/>
        </a:p>
      </dgm:t>
    </dgm:pt>
    <dgm:pt modelId="{159EDF5F-07CD-4E46-B56F-DB247E01593C}" type="pres">
      <dgm:prSet presAssocID="{3BF497E4-0FB4-4647-A6BD-182F8EBEB965}" presName="wedge4" presStyleLbl="node1" presStyleIdx="3" presStyleCnt="4" custLinFactNeighborX="-926" custLinFactNeighborY="-1408"/>
      <dgm:spPr/>
      <dgm:t>
        <a:bodyPr/>
        <a:lstStyle/>
        <a:p>
          <a:endParaRPr lang="pl-PL"/>
        </a:p>
      </dgm:t>
    </dgm:pt>
    <dgm:pt modelId="{A2A14407-091B-434B-BA4E-79292D2DD49C}" type="pres">
      <dgm:prSet presAssocID="{3BF497E4-0FB4-4647-A6BD-182F8EBEB965}" presName="wedge4Tx" presStyleLbl="node1" presStyleIdx="3" presStyleCnt="4">
        <dgm:presLayoutVars>
          <dgm:chMax val="0"/>
          <dgm:chPref val="0"/>
          <dgm:bulletEnabled val="1"/>
        </dgm:presLayoutVars>
      </dgm:prSet>
      <dgm:spPr/>
      <dgm:t>
        <a:bodyPr/>
        <a:lstStyle/>
        <a:p>
          <a:endParaRPr lang="pl-PL"/>
        </a:p>
      </dgm:t>
    </dgm:pt>
  </dgm:ptLst>
  <dgm:cxnLst>
    <dgm:cxn modelId="{A32CD177-591B-4C19-B22A-8CEB26649968}" type="presOf" srcId="{1DCA8390-2D33-4458-94D9-AD9E4AC684FA}" destId="{848D2002-5F0F-451C-8807-804B8F675016}" srcOrd="0" destOrd="0" presId="urn:microsoft.com/office/officeart/2005/8/layout/chart3"/>
    <dgm:cxn modelId="{911A010E-33F3-4AE5-ACB6-488F243319A4}" srcId="{3BF497E4-0FB4-4647-A6BD-182F8EBEB965}" destId="{23005214-E347-4C66-AA15-9697FF22401E}" srcOrd="3" destOrd="0" parTransId="{96898C2B-806C-4CE2-BC32-2DD15C42F40C}" sibTransId="{2BCFCABD-BFF3-4A46-B12D-65A01D14FB17}"/>
    <dgm:cxn modelId="{8A383774-D31F-46C9-A60D-E49D17F19020}" srcId="{3BF497E4-0FB4-4647-A6BD-182F8EBEB965}" destId="{347EDAB1-247E-4E38-840C-342186E2A1EA}" srcOrd="0" destOrd="0" parTransId="{98472B7D-FB97-4A2F-AEA3-C5D4521F1EBF}" sibTransId="{6758D0D5-064B-4746-8893-A34644139589}"/>
    <dgm:cxn modelId="{A11E0C89-80BE-40B1-86BE-E9FCA40F0698}" type="presOf" srcId="{347EDAB1-247E-4E38-840C-342186E2A1EA}" destId="{7C168AEE-3F41-46C1-8D0C-8F8FE7DD1DBE}" srcOrd="0" destOrd="0" presId="urn:microsoft.com/office/officeart/2005/8/layout/chart3"/>
    <dgm:cxn modelId="{6444DCC5-C022-4782-9290-EAEBA21A20E3}" type="presOf" srcId="{23005214-E347-4C66-AA15-9697FF22401E}" destId="{A2A14407-091B-434B-BA4E-79292D2DD49C}" srcOrd="1" destOrd="0" presId="urn:microsoft.com/office/officeart/2005/8/layout/chart3"/>
    <dgm:cxn modelId="{C4EC98D2-2D1B-42C0-9FBA-26C2CD545313}" srcId="{3BF497E4-0FB4-4647-A6BD-182F8EBEB965}" destId="{1DCA8390-2D33-4458-94D9-AD9E4AC684FA}" srcOrd="1" destOrd="0" parTransId="{A58A7C43-D8B4-4A6B-BA9A-A22BAEC57D2D}" sibTransId="{0102FBC1-1648-4254-AC65-6C0CABAFFA5A}"/>
    <dgm:cxn modelId="{4E819DB5-8674-4051-9B3C-375A7EA589BA}" type="presOf" srcId="{D45C501D-659E-422C-87E6-70E635C37F2D}" destId="{3ABFD312-270F-4EDD-AD08-6B28542BE831}" srcOrd="1" destOrd="0" presId="urn:microsoft.com/office/officeart/2005/8/layout/chart3"/>
    <dgm:cxn modelId="{03A13F27-A21C-476E-A53C-2349016C9D21}" type="presOf" srcId="{347EDAB1-247E-4E38-840C-342186E2A1EA}" destId="{0DB3EA85-8640-4203-AC21-3E5D943A4374}" srcOrd="1" destOrd="0" presId="urn:microsoft.com/office/officeart/2005/8/layout/chart3"/>
    <dgm:cxn modelId="{0E1C57FC-36CA-43A5-A2D2-4FB17E435164}" type="presOf" srcId="{3BF497E4-0FB4-4647-A6BD-182F8EBEB965}" destId="{95697587-8F6D-4A10-9E02-CDE431FE9617}" srcOrd="0" destOrd="0" presId="urn:microsoft.com/office/officeart/2005/8/layout/chart3"/>
    <dgm:cxn modelId="{1AAA1F99-BD0D-49D7-A0B4-F2787F47BB05}" type="presOf" srcId="{D45C501D-659E-422C-87E6-70E635C37F2D}" destId="{CCB22206-B60E-40C6-B732-0DF9FBA089D4}" srcOrd="0" destOrd="0" presId="urn:microsoft.com/office/officeart/2005/8/layout/chart3"/>
    <dgm:cxn modelId="{8CC43EC8-754F-4C46-9504-D6C5FAFE7417}" type="presOf" srcId="{23005214-E347-4C66-AA15-9697FF22401E}" destId="{159EDF5F-07CD-4E46-B56F-DB247E01593C}" srcOrd="0" destOrd="0" presId="urn:microsoft.com/office/officeart/2005/8/layout/chart3"/>
    <dgm:cxn modelId="{D422EAD4-9461-46CF-8A07-8B06168732AA}" srcId="{3BF497E4-0FB4-4647-A6BD-182F8EBEB965}" destId="{D45C501D-659E-422C-87E6-70E635C37F2D}" srcOrd="2" destOrd="0" parTransId="{33BC73EE-119B-4521-9595-B6DC98D9DAF4}" sibTransId="{C3242801-AB7E-44E7-A0CF-4D485DFED2FF}"/>
    <dgm:cxn modelId="{B623951B-71D5-45D7-A179-E51999641A07}" type="presOf" srcId="{1DCA8390-2D33-4458-94D9-AD9E4AC684FA}" destId="{A50E157E-86FC-4E7C-9ED5-42C0F7967E6C}" srcOrd="1" destOrd="0" presId="urn:microsoft.com/office/officeart/2005/8/layout/chart3"/>
    <dgm:cxn modelId="{CA88C330-B3C2-4BA0-BB97-A45CBE7E491A}" type="presParOf" srcId="{95697587-8F6D-4A10-9E02-CDE431FE9617}" destId="{7C168AEE-3F41-46C1-8D0C-8F8FE7DD1DBE}" srcOrd="0" destOrd="0" presId="urn:microsoft.com/office/officeart/2005/8/layout/chart3"/>
    <dgm:cxn modelId="{382314FD-6D50-4B00-B8D6-82C9D0E7747D}" type="presParOf" srcId="{95697587-8F6D-4A10-9E02-CDE431FE9617}" destId="{0DB3EA85-8640-4203-AC21-3E5D943A4374}" srcOrd="1" destOrd="0" presId="urn:microsoft.com/office/officeart/2005/8/layout/chart3"/>
    <dgm:cxn modelId="{39CBCA37-5690-4642-B74C-D97FD4B6FE78}" type="presParOf" srcId="{95697587-8F6D-4A10-9E02-CDE431FE9617}" destId="{848D2002-5F0F-451C-8807-804B8F675016}" srcOrd="2" destOrd="0" presId="urn:microsoft.com/office/officeart/2005/8/layout/chart3"/>
    <dgm:cxn modelId="{6F59C891-B57E-4B31-BC1C-A73E7AEC6881}" type="presParOf" srcId="{95697587-8F6D-4A10-9E02-CDE431FE9617}" destId="{A50E157E-86FC-4E7C-9ED5-42C0F7967E6C}" srcOrd="3" destOrd="0" presId="urn:microsoft.com/office/officeart/2005/8/layout/chart3"/>
    <dgm:cxn modelId="{8930DB76-7A48-43F2-88B2-CD5A0A0F7C82}" type="presParOf" srcId="{95697587-8F6D-4A10-9E02-CDE431FE9617}" destId="{CCB22206-B60E-40C6-B732-0DF9FBA089D4}" srcOrd="4" destOrd="0" presId="urn:microsoft.com/office/officeart/2005/8/layout/chart3"/>
    <dgm:cxn modelId="{72DCCD1D-254C-4330-94B7-13889A315036}" type="presParOf" srcId="{95697587-8F6D-4A10-9E02-CDE431FE9617}" destId="{3ABFD312-270F-4EDD-AD08-6B28542BE831}" srcOrd="5" destOrd="0" presId="urn:microsoft.com/office/officeart/2005/8/layout/chart3"/>
    <dgm:cxn modelId="{AF09B086-71CC-4E1D-91D6-4472960988A3}" type="presParOf" srcId="{95697587-8F6D-4A10-9E02-CDE431FE9617}" destId="{159EDF5F-07CD-4E46-B56F-DB247E01593C}" srcOrd="6" destOrd="0" presId="urn:microsoft.com/office/officeart/2005/8/layout/chart3"/>
    <dgm:cxn modelId="{ACE72DC0-2BEA-4C88-8CAC-5F25EB677D28}" type="presParOf" srcId="{95697587-8F6D-4A10-9E02-CDE431FE9617}" destId="{A2A14407-091B-434B-BA4E-79292D2DD49C}" srcOrd="7" destOrd="0" presId="urn:microsoft.com/office/officeart/2005/8/layout/char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66FBDB-CDC4-40A2-A0F1-0AEEA6F24B6E}" type="doc">
      <dgm:prSet loTypeId="urn:microsoft.com/office/officeart/2005/8/layout/radial5" loCatId="relationship" qsTypeId="urn:microsoft.com/office/officeart/2005/8/quickstyle/3d7" qsCatId="3D" csTypeId="urn:microsoft.com/office/officeart/2005/8/colors/accent0_1" csCatId="mainScheme" phldr="1"/>
      <dgm:spPr/>
      <dgm:t>
        <a:bodyPr/>
        <a:lstStyle/>
        <a:p>
          <a:endParaRPr lang="pl-PL"/>
        </a:p>
      </dgm:t>
    </dgm:pt>
    <dgm:pt modelId="{5E7C04B8-EDAE-44D2-8D5A-1B6901D65198}">
      <dgm:prSet phldrT="[Tekst]"/>
      <dgm:spPr/>
      <dgm:t>
        <a:bodyPr/>
        <a:lstStyle/>
        <a:p>
          <a:r>
            <a:rPr lang="en-GB" noProof="0" dirty="0" smtClean="0"/>
            <a:t>Client</a:t>
          </a:r>
          <a:br>
            <a:rPr lang="en-GB" noProof="0" dirty="0" smtClean="0"/>
          </a:br>
          <a:r>
            <a:rPr lang="en-GB" noProof="0" dirty="0" smtClean="0"/>
            <a:t>and marketing</a:t>
          </a:r>
          <a:endParaRPr lang="en-GB" noProof="0" dirty="0"/>
        </a:p>
      </dgm:t>
    </dgm:pt>
    <dgm:pt modelId="{B8832F57-B465-4FFE-AB7F-43833ACA95D4}" type="parTrans" cxnId="{A4F32FEA-F582-4530-AF8D-9869C823E1B4}">
      <dgm:prSet/>
      <dgm:spPr/>
      <dgm:t>
        <a:bodyPr/>
        <a:lstStyle/>
        <a:p>
          <a:endParaRPr lang="pl-PL"/>
        </a:p>
      </dgm:t>
    </dgm:pt>
    <dgm:pt modelId="{0F403F61-7188-4DE1-9799-E64E9E5DBEB2}" type="sibTrans" cxnId="{A4F32FEA-F582-4530-AF8D-9869C823E1B4}">
      <dgm:prSet/>
      <dgm:spPr/>
      <dgm:t>
        <a:bodyPr/>
        <a:lstStyle/>
        <a:p>
          <a:endParaRPr lang="pl-PL"/>
        </a:p>
      </dgm:t>
    </dgm:pt>
    <dgm:pt modelId="{F7264445-370E-4C4C-B5FC-439E50E64F6E}">
      <dgm:prSet phldrT="[Tekst]"/>
      <dgm:spPr/>
      <dgm:t>
        <a:bodyPr/>
        <a:lstStyle/>
        <a:p>
          <a:r>
            <a:rPr lang="en-GB" noProof="0" dirty="0" smtClean="0"/>
            <a:t>Financial opportunities window</a:t>
          </a:r>
          <a:endParaRPr lang="en-GB" noProof="0" dirty="0"/>
        </a:p>
      </dgm:t>
    </dgm:pt>
    <dgm:pt modelId="{F384CBC2-46E2-406D-B748-A329D3C8A021}" type="parTrans" cxnId="{F20CCB4D-E512-45C7-AF99-F77495DF146B}">
      <dgm:prSet/>
      <dgm:spPr/>
      <dgm:t>
        <a:bodyPr/>
        <a:lstStyle/>
        <a:p>
          <a:endParaRPr lang="pl-PL"/>
        </a:p>
      </dgm:t>
    </dgm:pt>
    <dgm:pt modelId="{B538583F-CBAB-4427-A49F-90ACBB80B422}" type="sibTrans" cxnId="{F20CCB4D-E512-45C7-AF99-F77495DF146B}">
      <dgm:prSet/>
      <dgm:spPr/>
      <dgm:t>
        <a:bodyPr/>
        <a:lstStyle/>
        <a:p>
          <a:endParaRPr lang="pl-PL"/>
        </a:p>
      </dgm:t>
    </dgm:pt>
    <dgm:pt modelId="{43A62F08-AEA8-465E-A00E-5FB926E3DD60}">
      <dgm:prSet phldrT="[Tekst]"/>
      <dgm:spPr/>
      <dgm:t>
        <a:bodyPr/>
        <a:lstStyle/>
        <a:p>
          <a:r>
            <a:rPr lang="en-GB" noProof="0" dirty="0" smtClean="0"/>
            <a:t>Organization culture</a:t>
          </a:r>
          <a:endParaRPr lang="en-GB" noProof="0" dirty="0"/>
        </a:p>
      </dgm:t>
    </dgm:pt>
    <dgm:pt modelId="{0B4027C2-D8FB-4675-BAA4-25715D256C37}" type="parTrans" cxnId="{6830F5E8-D007-479F-9C0F-11AB0B3F7029}">
      <dgm:prSet/>
      <dgm:spPr/>
      <dgm:t>
        <a:bodyPr/>
        <a:lstStyle/>
        <a:p>
          <a:endParaRPr lang="pl-PL"/>
        </a:p>
      </dgm:t>
    </dgm:pt>
    <dgm:pt modelId="{D5456CFD-34FC-4780-AE9A-93CEEA10F606}" type="sibTrans" cxnId="{6830F5E8-D007-479F-9C0F-11AB0B3F7029}">
      <dgm:prSet/>
      <dgm:spPr/>
      <dgm:t>
        <a:bodyPr/>
        <a:lstStyle/>
        <a:p>
          <a:endParaRPr lang="pl-PL"/>
        </a:p>
      </dgm:t>
    </dgm:pt>
    <dgm:pt modelId="{CB837FF5-C183-4A8D-B151-284346F125DC}">
      <dgm:prSet phldrT="[Tekst]"/>
      <dgm:spPr/>
      <dgm:t>
        <a:bodyPr/>
        <a:lstStyle/>
        <a:p>
          <a:r>
            <a:rPr lang="en-GB" noProof="0" dirty="0" smtClean="0"/>
            <a:t>Operational performance</a:t>
          </a:r>
          <a:endParaRPr lang="en-GB" noProof="0" dirty="0"/>
        </a:p>
      </dgm:t>
    </dgm:pt>
    <dgm:pt modelId="{729FAA3F-DD0F-461C-9998-B0CC71345648}" type="parTrans" cxnId="{FF5EC173-9663-4D99-B17C-6D5DA3F2DC89}">
      <dgm:prSet/>
      <dgm:spPr/>
      <dgm:t>
        <a:bodyPr/>
        <a:lstStyle/>
        <a:p>
          <a:endParaRPr lang="pl-PL"/>
        </a:p>
      </dgm:t>
    </dgm:pt>
    <dgm:pt modelId="{6439ECA5-B4E1-48D7-9769-89ADD7FFA2F7}" type="sibTrans" cxnId="{FF5EC173-9663-4D99-B17C-6D5DA3F2DC89}">
      <dgm:prSet/>
      <dgm:spPr/>
      <dgm:t>
        <a:bodyPr/>
        <a:lstStyle/>
        <a:p>
          <a:endParaRPr lang="pl-PL"/>
        </a:p>
      </dgm:t>
    </dgm:pt>
    <dgm:pt modelId="{20B5B694-E8A0-4C97-8BB0-D0BCB68718CA}">
      <dgm:prSet phldrT="[Tekst]"/>
      <dgm:spPr/>
      <dgm:t>
        <a:bodyPr/>
        <a:lstStyle/>
        <a:p>
          <a:r>
            <a:rPr lang="en-GB" noProof="0" dirty="0" smtClean="0"/>
            <a:t>Business concept </a:t>
          </a:r>
        </a:p>
        <a:p>
          <a:r>
            <a:rPr lang="en-GB" noProof="0" dirty="0" smtClean="0"/>
            <a:t>and model</a:t>
          </a:r>
          <a:endParaRPr lang="en-GB" noProof="0" dirty="0"/>
        </a:p>
      </dgm:t>
    </dgm:pt>
    <dgm:pt modelId="{B19F09DB-0032-4E44-B44F-4A784DD01926}" type="parTrans" cxnId="{7C889441-9CC0-4F4B-B419-C762AD8A7766}">
      <dgm:prSet/>
      <dgm:spPr/>
      <dgm:t>
        <a:bodyPr/>
        <a:lstStyle/>
        <a:p>
          <a:endParaRPr lang="pl-PL"/>
        </a:p>
      </dgm:t>
    </dgm:pt>
    <dgm:pt modelId="{4C18328D-1994-406A-B4C5-7324D60E901E}" type="sibTrans" cxnId="{7C889441-9CC0-4F4B-B419-C762AD8A7766}">
      <dgm:prSet/>
      <dgm:spPr/>
      <dgm:t>
        <a:bodyPr/>
        <a:lstStyle/>
        <a:p>
          <a:endParaRPr lang="pl-PL"/>
        </a:p>
      </dgm:t>
    </dgm:pt>
    <dgm:pt modelId="{7B57990A-4902-4E2E-9C45-98747D5618AD}" type="pres">
      <dgm:prSet presAssocID="{4866FBDB-CDC4-40A2-A0F1-0AEEA6F24B6E}" presName="Name0" presStyleCnt="0">
        <dgm:presLayoutVars>
          <dgm:chMax val="1"/>
          <dgm:dir/>
          <dgm:animLvl val="ctr"/>
          <dgm:resizeHandles val="exact"/>
        </dgm:presLayoutVars>
      </dgm:prSet>
      <dgm:spPr/>
      <dgm:t>
        <a:bodyPr/>
        <a:lstStyle/>
        <a:p>
          <a:endParaRPr lang="pl-PL"/>
        </a:p>
      </dgm:t>
    </dgm:pt>
    <dgm:pt modelId="{073C6514-110A-4AB5-BF50-C15D53B6D179}" type="pres">
      <dgm:prSet presAssocID="{5E7C04B8-EDAE-44D2-8D5A-1B6901D65198}" presName="centerShape" presStyleLbl="node0" presStyleIdx="0" presStyleCnt="1"/>
      <dgm:spPr/>
      <dgm:t>
        <a:bodyPr/>
        <a:lstStyle/>
        <a:p>
          <a:endParaRPr lang="pl-PL"/>
        </a:p>
      </dgm:t>
    </dgm:pt>
    <dgm:pt modelId="{CC3BD089-FB25-4C45-BC95-8E740A0FC675}" type="pres">
      <dgm:prSet presAssocID="{F384CBC2-46E2-406D-B748-A329D3C8A021}" presName="parTrans" presStyleLbl="sibTrans2D1" presStyleIdx="0" presStyleCnt="4"/>
      <dgm:spPr/>
      <dgm:t>
        <a:bodyPr/>
        <a:lstStyle/>
        <a:p>
          <a:endParaRPr lang="pl-PL"/>
        </a:p>
      </dgm:t>
    </dgm:pt>
    <dgm:pt modelId="{A50AF776-8341-4E9B-8242-F81525B6513F}" type="pres">
      <dgm:prSet presAssocID="{F384CBC2-46E2-406D-B748-A329D3C8A021}" presName="connectorText" presStyleLbl="sibTrans2D1" presStyleIdx="0" presStyleCnt="4"/>
      <dgm:spPr/>
      <dgm:t>
        <a:bodyPr/>
        <a:lstStyle/>
        <a:p>
          <a:endParaRPr lang="pl-PL"/>
        </a:p>
      </dgm:t>
    </dgm:pt>
    <dgm:pt modelId="{B8E8A563-54A0-49FD-8C2F-C9D423C63657}" type="pres">
      <dgm:prSet presAssocID="{F7264445-370E-4C4C-B5FC-439E50E64F6E}" presName="node" presStyleLbl="node1" presStyleIdx="0" presStyleCnt="4">
        <dgm:presLayoutVars>
          <dgm:bulletEnabled val="1"/>
        </dgm:presLayoutVars>
      </dgm:prSet>
      <dgm:spPr/>
      <dgm:t>
        <a:bodyPr/>
        <a:lstStyle/>
        <a:p>
          <a:endParaRPr lang="pl-PL"/>
        </a:p>
      </dgm:t>
    </dgm:pt>
    <dgm:pt modelId="{883A183F-8F1C-46D4-A09D-97EE83AA2026}" type="pres">
      <dgm:prSet presAssocID="{0B4027C2-D8FB-4675-BAA4-25715D256C37}" presName="parTrans" presStyleLbl="sibTrans2D1" presStyleIdx="1" presStyleCnt="4"/>
      <dgm:spPr/>
      <dgm:t>
        <a:bodyPr/>
        <a:lstStyle/>
        <a:p>
          <a:endParaRPr lang="pl-PL"/>
        </a:p>
      </dgm:t>
    </dgm:pt>
    <dgm:pt modelId="{92AB1D2D-BF2C-45D8-B2AD-DD4FB8404CBA}" type="pres">
      <dgm:prSet presAssocID="{0B4027C2-D8FB-4675-BAA4-25715D256C37}" presName="connectorText" presStyleLbl="sibTrans2D1" presStyleIdx="1" presStyleCnt="4"/>
      <dgm:spPr/>
      <dgm:t>
        <a:bodyPr/>
        <a:lstStyle/>
        <a:p>
          <a:endParaRPr lang="pl-PL"/>
        </a:p>
      </dgm:t>
    </dgm:pt>
    <dgm:pt modelId="{47AFD602-DBD8-4FFA-A155-184E4E55088C}" type="pres">
      <dgm:prSet presAssocID="{43A62F08-AEA8-465E-A00E-5FB926E3DD60}" presName="node" presStyleLbl="node1" presStyleIdx="1" presStyleCnt="4">
        <dgm:presLayoutVars>
          <dgm:bulletEnabled val="1"/>
        </dgm:presLayoutVars>
      </dgm:prSet>
      <dgm:spPr/>
      <dgm:t>
        <a:bodyPr/>
        <a:lstStyle/>
        <a:p>
          <a:endParaRPr lang="pl-PL"/>
        </a:p>
      </dgm:t>
    </dgm:pt>
    <dgm:pt modelId="{8796C963-BDA1-42CF-B85F-899FC93038E4}" type="pres">
      <dgm:prSet presAssocID="{729FAA3F-DD0F-461C-9998-B0CC71345648}" presName="parTrans" presStyleLbl="sibTrans2D1" presStyleIdx="2" presStyleCnt="4"/>
      <dgm:spPr/>
      <dgm:t>
        <a:bodyPr/>
        <a:lstStyle/>
        <a:p>
          <a:endParaRPr lang="pl-PL"/>
        </a:p>
      </dgm:t>
    </dgm:pt>
    <dgm:pt modelId="{9ACBE85C-1CC5-4067-8F1B-140B1AF9FF26}" type="pres">
      <dgm:prSet presAssocID="{729FAA3F-DD0F-461C-9998-B0CC71345648}" presName="connectorText" presStyleLbl="sibTrans2D1" presStyleIdx="2" presStyleCnt="4"/>
      <dgm:spPr/>
      <dgm:t>
        <a:bodyPr/>
        <a:lstStyle/>
        <a:p>
          <a:endParaRPr lang="pl-PL"/>
        </a:p>
      </dgm:t>
    </dgm:pt>
    <dgm:pt modelId="{707AB955-4EB6-4218-B843-11CDD1771099}" type="pres">
      <dgm:prSet presAssocID="{CB837FF5-C183-4A8D-B151-284346F125DC}" presName="node" presStyleLbl="node1" presStyleIdx="2" presStyleCnt="4">
        <dgm:presLayoutVars>
          <dgm:bulletEnabled val="1"/>
        </dgm:presLayoutVars>
      </dgm:prSet>
      <dgm:spPr/>
      <dgm:t>
        <a:bodyPr/>
        <a:lstStyle/>
        <a:p>
          <a:endParaRPr lang="pl-PL"/>
        </a:p>
      </dgm:t>
    </dgm:pt>
    <dgm:pt modelId="{9821E536-ED27-4F89-9F0A-8B7458E7CF4C}" type="pres">
      <dgm:prSet presAssocID="{B19F09DB-0032-4E44-B44F-4A784DD01926}" presName="parTrans" presStyleLbl="sibTrans2D1" presStyleIdx="3" presStyleCnt="4"/>
      <dgm:spPr/>
      <dgm:t>
        <a:bodyPr/>
        <a:lstStyle/>
        <a:p>
          <a:endParaRPr lang="pl-PL"/>
        </a:p>
      </dgm:t>
    </dgm:pt>
    <dgm:pt modelId="{E09840BC-CE42-41F1-B66E-59EB8572E008}" type="pres">
      <dgm:prSet presAssocID="{B19F09DB-0032-4E44-B44F-4A784DD01926}" presName="connectorText" presStyleLbl="sibTrans2D1" presStyleIdx="3" presStyleCnt="4"/>
      <dgm:spPr/>
      <dgm:t>
        <a:bodyPr/>
        <a:lstStyle/>
        <a:p>
          <a:endParaRPr lang="pl-PL"/>
        </a:p>
      </dgm:t>
    </dgm:pt>
    <dgm:pt modelId="{865C622A-3D42-43B5-BAF6-DBD9A63256EE}" type="pres">
      <dgm:prSet presAssocID="{20B5B694-E8A0-4C97-8BB0-D0BCB68718CA}" presName="node" presStyleLbl="node1" presStyleIdx="3" presStyleCnt="4">
        <dgm:presLayoutVars>
          <dgm:bulletEnabled val="1"/>
        </dgm:presLayoutVars>
      </dgm:prSet>
      <dgm:spPr/>
      <dgm:t>
        <a:bodyPr/>
        <a:lstStyle/>
        <a:p>
          <a:endParaRPr lang="pl-PL"/>
        </a:p>
      </dgm:t>
    </dgm:pt>
  </dgm:ptLst>
  <dgm:cxnLst>
    <dgm:cxn modelId="{6830F5E8-D007-479F-9C0F-11AB0B3F7029}" srcId="{5E7C04B8-EDAE-44D2-8D5A-1B6901D65198}" destId="{43A62F08-AEA8-465E-A00E-5FB926E3DD60}" srcOrd="1" destOrd="0" parTransId="{0B4027C2-D8FB-4675-BAA4-25715D256C37}" sibTransId="{D5456CFD-34FC-4780-AE9A-93CEEA10F606}"/>
    <dgm:cxn modelId="{F20CCB4D-E512-45C7-AF99-F77495DF146B}" srcId="{5E7C04B8-EDAE-44D2-8D5A-1B6901D65198}" destId="{F7264445-370E-4C4C-B5FC-439E50E64F6E}" srcOrd="0" destOrd="0" parTransId="{F384CBC2-46E2-406D-B748-A329D3C8A021}" sibTransId="{B538583F-CBAB-4427-A49F-90ACBB80B422}"/>
    <dgm:cxn modelId="{B2F5D24F-1D98-4489-A881-851313174C8D}" type="presOf" srcId="{CB837FF5-C183-4A8D-B151-284346F125DC}" destId="{707AB955-4EB6-4218-B843-11CDD1771099}" srcOrd="0" destOrd="0" presId="urn:microsoft.com/office/officeart/2005/8/layout/radial5"/>
    <dgm:cxn modelId="{668F3ADF-C6C6-4DAD-A295-541018965D13}" type="presOf" srcId="{F7264445-370E-4C4C-B5FC-439E50E64F6E}" destId="{B8E8A563-54A0-49FD-8C2F-C9D423C63657}" srcOrd="0" destOrd="0" presId="urn:microsoft.com/office/officeart/2005/8/layout/radial5"/>
    <dgm:cxn modelId="{6620C5DA-EFD0-488E-8D80-C52AAE6AD417}" type="presOf" srcId="{B19F09DB-0032-4E44-B44F-4A784DD01926}" destId="{E09840BC-CE42-41F1-B66E-59EB8572E008}" srcOrd="1" destOrd="0" presId="urn:microsoft.com/office/officeart/2005/8/layout/radial5"/>
    <dgm:cxn modelId="{839BFDDC-8CEB-4DDF-9E09-6EEDE491E758}" type="presOf" srcId="{4866FBDB-CDC4-40A2-A0F1-0AEEA6F24B6E}" destId="{7B57990A-4902-4E2E-9C45-98747D5618AD}" srcOrd="0" destOrd="0" presId="urn:microsoft.com/office/officeart/2005/8/layout/radial5"/>
    <dgm:cxn modelId="{5590B1EA-3437-445A-AB01-F36DD7A67DD2}" type="presOf" srcId="{0B4027C2-D8FB-4675-BAA4-25715D256C37}" destId="{92AB1D2D-BF2C-45D8-B2AD-DD4FB8404CBA}" srcOrd="1" destOrd="0" presId="urn:microsoft.com/office/officeart/2005/8/layout/radial5"/>
    <dgm:cxn modelId="{FF555735-EB44-41F3-95A5-5BE3214324A9}" type="presOf" srcId="{B19F09DB-0032-4E44-B44F-4A784DD01926}" destId="{9821E536-ED27-4F89-9F0A-8B7458E7CF4C}" srcOrd="0" destOrd="0" presId="urn:microsoft.com/office/officeart/2005/8/layout/radial5"/>
    <dgm:cxn modelId="{5F3ED675-E2B7-4A6D-A2A2-BB02370AD76A}" type="presOf" srcId="{F384CBC2-46E2-406D-B748-A329D3C8A021}" destId="{A50AF776-8341-4E9B-8242-F81525B6513F}" srcOrd="1" destOrd="0" presId="urn:microsoft.com/office/officeart/2005/8/layout/radial5"/>
    <dgm:cxn modelId="{1BEB7796-E0A6-4C20-8F6D-2F6063F2DFA8}" type="presOf" srcId="{5E7C04B8-EDAE-44D2-8D5A-1B6901D65198}" destId="{073C6514-110A-4AB5-BF50-C15D53B6D179}" srcOrd="0" destOrd="0" presId="urn:microsoft.com/office/officeart/2005/8/layout/radial5"/>
    <dgm:cxn modelId="{90FCE577-6770-4B54-BBA1-BCC240415633}" type="presOf" srcId="{729FAA3F-DD0F-461C-9998-B0CC71345648}" destId="{9ACBE85C-1CC5-4067-8F1B-140B1AF9FF26}" srcOrd="1" destOrd="0" presId="urn:microsoft.com/office/officeart/2005/8/layout/radial5"/>
    <dgm:cxn modelId="{2C168536-26DA-4ED4-BBFB-BDC4602FC6D0}" type="presOf" srcId="{F384CBC2-46E2-406D-B748-A329D3C8A021}" destId="{CC3BD089-FB25-4C45-BC95-8E740A0FC675}" srcOrd="0" destOrd="0" presId="urn:microsoft.com/office/officeart/2005/8/layout/radial5"/>
    <dgm:cxn modelId="{FF5EC173-9663-4D99-B17C-6D5DA3F2DC89}" srcId="{5E7C04B8-EDAE-44D2-8D5A-1B6901D65198}" destId="{CB837FF5-C183-4A8D-B151-284346F125DC}" srcOrd="2" destOrd="0" parTransId="{729FAA3F-DD0F-461C-9998-B0CC71345648}" sibTransId="{6439ECA5-B4E1-48D7-9769-89ADD7FFA2F7}"/>
    <dgm:cxn modelId="{7201D5ED-B79B-46E4-ABAD-C981995B9D99}" type="presOf" srcId="{43A62F08-AEA8-465E-A00E-5FB926E3DD60}" destId="{47AFD602-DBD8-4FFA-A155-184E4E55088C}" srcOrd="0" destOrd="0" presId="urn:microsoft.com/office/officeart/2005/8/layout/radial5"/>
    <dgm:cxn modelId="{F49BF0C8-5930-4FE6-8EAA-101DACA924A3}" type="presOf" srcId="{20B5B694-E8A0-4C97-8BB0-D0BCB68718CA}" destId="{865C622A-3D42-43B5-BAF6-DBD9A63256EE}" srcOrd="0" destOrd="0" presId="urn:microsoft.com/office/officeart/2005/8/layout/radial5"/>
    <dgm:cxn modelId="{FF3DB2A5-E5C2-435C-B22E-1133BB453D52}" type="presOf" srcId="{0B4027C2-D8FB-4675-BAA4-25715D256C37}" destId="{883A183F-8F1C-46D4-A09D-97EE83AA2026}" srcOrd="0" destOrd="0" presId="urn:microsoft.com/office/officeart/2005/8/layout/radial5"/>
    <dgm:cxn modelId="{DB25849D-E85B-476A-B8DF-29D35F8932CC}" type="presOf" srcId="{729FAA3F-DD0F-461C-9998-B0CC71345648}" destId="{8796C963-BDA1-42CF-B85F-899FC93038E4}" srcOrd="0" destOrd="0" presId="urn:microsoft.com/office/officeart/2005/8/layout/radial5"/>
    <dgm:cxn modelId="{7C889441-9CC0-4F4B-B419-C762AD8A7766}" srcId="{5E7C04B8-EDAE-44D2-8D5A-1B6901D65198}" destId="{20B5B694-E8A0-4C97-8BB0-D0BCB68718CA}" srcOrd="3" destOrd="0" parTransId="{B19F09DB-0032-4E44-B44F-4A784DD01926}" sibTransId="{4C18328D-1994-406A-B4C5-7324D60E901E}"/>
    <dgm:cxn modelId="{A4F32FEA-F582-4530-AF8D-9869C823E1B4}" srcId="{4866FBDB-CDC4-40A2-A0F1-0AEEA6F24B6E}" destId="{5E7C04B8-EDAE-44D2-8D5A-1B6901D65198}" srcOrd="0" destOrd="0" parTransId="{B8832F57-B465-4FFE-AB7F-43833ACA95D4}" sibTransId="{0F403F61-7188-4DE1-9799-E64E9E5DBEB2}"/>
    <dgm:cxn modelId="{3EAC4DD7-626F-4584-87E0-6774F1CA76D8}" type="presParOf" srcId="{7B57990A-4902-4E2E-9C45-98747D5618AD}" destId="{073C6514-110A-4AB5-BF50-C15D53B6D179}" srcOrd="0" destOrd="0" presId="urn:microsoft.com/office/officeart/2005/8/layout/radial5"/>
    <dgm:cxn modelId="{3F6EA910-86DF-46CF-91FD-8942ECF9ABD2}" type="presParOf" srcId="{7B57990A-4902-4E2E-9C45-98747D5618AD}" destId="{CC3BD089-FB25-4C45-BC95-8E740A0FC675}" srcOrd="1" destOrd="0" presId="urn:microsoft.com/office/officeart/2005/8/layout/radial5"/>
    <dgm:cxn modelId="{D6214657-01C3-4972-A56E-98E2E7CC662E}" type="presParOf" srcId="{CC3BD089-FB25-4C45-BC95-8E740A0FC675}" destId="{A50AF776-8341-4E9B-8242-F81525B6513F}" srcOrd="0" destOrd="0" presId="urn:microsoft.com/office/officeart/2005/8/layout/radial5"/>
    <dgm:cxn modelId="{5EDAE56B-19BA-4D4A-B689-F19744BAD0D2}" type="presParOf" srcId="{7B57990A-4902-4E2E-9C45-98747D5618AD}" destId="{B8E8A563-54A0-49FD-8C2F-C9D423C63657}" srcOrd="2" destOrd="0" presId="urn:microsoft.com/office/officeart/2005/8/layout/radial5"/>
    <dgm:cxn modelId="{4597E99A-6EE4-4BD7-B5D8-A79FD0212D70}" type="presParOf" srcId="{7B57990A-4902-4E2E-9C45-98747D5618AD}" destId="{883A183F-8F1C-46D4-A09D-97EE83AA2026}" srcOrd="3" destOrd="0" presId="urn:microsoft.com/office/officeart/2005/8/layout/radial5"/>
    <dgm:cxn modelId="{AFFE71BF-1800-4707-B5C0-B9476A364165}" type="presParOf" srcId="{883A183F-8F1C-46D4-A09D-97EE83AA2026}" destId="{92AB1D2D-BF2C-45D8-B2AD-DD4FB8404CBA}" srcOrd="0" destOrd="0" presId="urn:microsoft.com/office/officeart/2005/8/layout/radial5"/>
    <dgm:cxn modelId="{B75AEBEF-E032-4E6F-B037-D260A3B1A4E8}" type="presParOf" srcId="{7B57990A-4902-4E2E-9C45-98747D5618AD}" destId="{47AFD602-DBD8-4FFA-A155-184E4E55088C}" srcOrd="4" destOrd="0" presId="urn:microsoft.com/office/officeart/2005/8/layout/radial5"/>
    <dgm:cxn modelId="{55345329-98B1-4351-B109-16E101E98A25}" type="presParOf" srcId="{7B57990A-4902-4E2E-9C45-98747D5618AD}" destId="{8796C963-BDA1-42CF-B85F-899FC93038E4}" srcOrd="5" destOrd="0" presId="urn:microsoft.com/office/officeart/2005/8/layout/radial5"/>
    <dgm:cxn modelId="{89D0E235-FF2A-4A78-B99B-C01E60223B0E}" type="presParOf" srcId="{8796C963-BDA1-42CF-B85F-899FC93038E4}" destId="{9ACBE85C-1CC5-4067-8F1B-140B1AF9FF26}" srcOrd="0" destOrd="0" presId="urn:microsoft.com/office/officeart/2005/8/layout/radial5"/>
    <dgm:cxn modelId="{9F5753F8-95F1-4A41-B21A-64FCC5AD427E}" type="presParOf" srcId="{7B57990A-4902-4E2E-9C45-98747D5618AD}" destId="{707AB955-4EB6-4218-B843-11CDD1771099}" srcOrd="6" destOrd="0" presId="urn:microsoft.com/office/officeart/2005/8/layout/radial5"/>
    <dgm:cxn modelId="{DF393F19-8A3F-4710-8BDC-C7DB4F7D53E4}" type="presParOf" srcId="{7B57990A-4902-4E2E-9C45-98747D5618AD}" destId="{9821E536-ED27-4F89-9F0A-8B7458E7CF4C}" srcOrd="7" destOrd="0" presId="urn:microsoft.com/office/officeart/2005/8/layout/radial5"/>
    <dgm:cxn modelId="{ADD0AA41-0160-4E42-A6F5-04FA28CD6FF0}" type="presParOf" srcId="{9821E536-ED27-4F89-9F0A-8B7458E7CF4C}" destId="{E09840BC-CE42-41F1-B66E-59EB8572E008}" srcOrd="0" destOrd="0" presId="urn:microsoft.com/office/officeart/2005/8/layout/radial5"/>
    <dgm:cxn modelId="{781E8DBB-E713-426F-9C69-B7DEC27F6C50}" type="presParOf" srcId="{7B57990A-4902-4E2E-9C45-98747D5618AD}" destId="{865C622A-3D42-43B5-BAF6-DBD9A63256EE}" srcOrd="8" destOrd="0" presId="urn:microsoft.com/office/officeart/2005/8/layout/radial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FF1D82-68B4-43D0-BAE4-4FB008277072}" type="datetimeFigureOut">
              <a:rPr lang="en-US" smtClean="0"/>
              <a:pPr/>
              <a:t>8/15/2012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E9EAB8-9D9B-41AE-9B76-7579FF6FC3E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E9EAB8-9D9B-41AE-9B76-7579FF6FC3E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E9EAB8-9D9B-41AE-9B76-7579FF6FC3E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E9EAB8-9D9B-41AE-9B76-7579FF6FC3E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pptdesign1.png"/>
          <p:cNvPicPr>
            <a:picLocks noChangeAspect="1"/>
          </p:cNvPicPr>
          <p:nvPr/>
        </p:nvPicPr>
        <p:blipFill>
          <a:blip r:embed="rId2" cstate="print"/>
          <a:stretch>
            <a:fillRect/>
          </a:stretch>
        </p:blipFill>
        <p:spPr>
          <a:xfrm>
            <a:off x="0" y="0"/>
            <a:ext cx="9144000" cy="6961909"/>
          </a:xfrm>
          <a:prstGeom prst="rect">
            <a:avLst/>
          </a:prstGeom>
        </p:spPr>
      </p:pic>
      <p:sp>
        <p:nvSpPr>
          <p:cNvPr id="2" name="Title 1"/>
          <p:cNvSpPr>
            <a:spLocks noGrp="1"/>
          </p:cNvSpPr>
          <p:nvPr>
            <p:ph type="ctrTitle" hasCustomPrompt="1"/>
          </p:nvPr>
        </p:nvSpPr>
        <p:spPr>
          <a:xfrm>
            <a:off x="685800" y="4114800"/>
            <a:ext cx="5181600" cy="1066800"/>
          </a:xfrm>
        </p:spPr>
        <p:txBody>
          <a:bodyPr/>
          <a:lstStyle>
            <a:lvl1pPr>
              <a:defRPr b="1" baseline="0"/>
            </a:lvl1pPr>
          </a:lstStyle>
          <a:p>
            <a:r>
              <a:rPr lang="pl-PL" smtClean="0"/>
              <a:t>7 Steps to Building a Better Brand</a:t>
            </a:r>
            <a:endParaRPr lang="pl-PL" dirty="0"/>
          </a:p>
        </p:txBody>
      </p:sp>
      <p:sp>
        <p:nvSpPr>
          <p:cNvPr id="3" name="Subtitle 2"/>
          <p:cNvSpPr>
            <a:spLocks noGrp="1"/>
          </p:cNvSpPr>
          <p:nvPr>
            <p:ph type="subTitle" idx="1"/>
          </p:nvPr>
        </p:nvSpPr>
        <p:spPr>
          <a:xfrm>
            <a:off x="685800" y="5257800"/>
            <a:ext cx="5181600" cy="1066800"/>
          </a:xfrm>
        </p:spPr>
        <p:txBody>
          <a:bodyPr>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dirty="0"/>
          </a:p>
        </p:txBody>
      </p:sp>
      <p:sp>
        <p:nvSpPr>
          <p:cNvPr id="4" name="Date Placeholder 3"/>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pl-PL"/>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Date Placeholder 3"/>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Date Placeholder 3"/>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pptdesign1.png"/>
          <p:cNvPicPr>
            <a:picLocks noChangeAspect="1"/>
          </p:cNvPicPr>
          <p:nvPr userDrawn="1"/>
        </p:nvPicPr>
        <p:blipFill>
          <a:blip r:embed="rId2" cstate="print"/>
          <a:stretch>
            <a:fillRect/>
          </a:stretch>
        </p:blipFill>
        <p:spPr>
          <a:xfrm>
            <a:off x="0" y="0"/>
            <a:ext cx="9144000" cy="6961909"/>
          </a:xfrm>
          <a:prstGeom prst="rect">
            <a:avLst/>
          </a:prstGeom>
        </p:spPr>
      </p:pic>
      <p:sp>
        <p:nvSpPr>
          <p:cNvPr id="2" name="Title 1"/>
          <p:cNvSpPr>
            <a:spLocks noGrp="1"/>
          </p:cNvSpPr>
          <p:nvPr>
            <p:ph type="ctrTitle" hasCustomPrompt="1"/>
          </p:nvPr>
        </p:nvSpPr>
        <p:spPr>
          <a:xfrm>
            <a:off x="685800" y="4114800"/>
            <a:ext cx="5181600" cy="1066800"/>
          </a:xfrm>
        </p:spPr>
        <p:txBody>
          <a:bodyPr/>
          <a:lstStyle>
            <a:lvl1pPr>
              <a:defRPr b="1" baseline="0"/>
            </a:lvl1pPr>
          </a:lstStyle>
          <a:p>
            <a:r>
              <a:rPr lang="en-US" dirty="0" smtClean="0"/>
              <a:t>7 Steps to Building a Better Brand</a:t>
            </a:r>
            <a:endParaRPr lang="en-US" dirty="0"/>
          </a:p>
        </p:txBody>
      </p:sp>
      <p:sp>
        <p:nvSpPr>
          <p:cNvPr id="3" name="Subtitle 2"/>
          <p:cNvSpPr>
            <a:spLocks noGrp="1"/>
          </p:cNvSpPr>
          <p:nvPr>
            <p:ph type="subTitle" idx="1"/>
          </p:nvPr>
        </p:nvSpPr>
        <p:spPr>
          <a:xfrm>
            <a:off x="685800" y="5257800"/>
            <a:ext cx="5181600" cy="1066800"/>
          </a:xfrm>
        </p:spPr>
        <p:txBody>
          <a:bodyPr>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177BDC-0F6A-4408-800F-25E07DA91CF4}" type="datetimeFigureOut">
              <a:rPr lang="en-US" smtClean="0"/>
              <a:pPr/>
              <a:t>8/15/2012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177BDC-0F6A-4408-800F-25E07DA91CF4}" type="datetimeFigureOut">
              <a:rPr lang="en-US" smtClean="0"/>
              <a:pPr/>
              <a:t>8/15/2012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177BDC-0F6A-4408-800F-25E07DA91CF4}" type="datetimeFigureOut">
              <a:rPr lang="en-US" smtClean="0"/>
              <a:pPr/>
              <a:t>8/15/2012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177BDC-0F6A-4408-800F-25E07DA91CF4}" type="datetimeFigureOut">
              <a:rPr lang="en-US" smtClean="0"/>
              <a:pPr/>
              <a:t>8/15/2012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77BDC-0F6A-4408-800F-25E07DA91CF4}" type="datetimeFigureOut">
              <a:rPr lang="en-US" smtClean="0"/>
              <a:pPr/>
              <a:t>8/15/2012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pl-PL"/>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Date Placeholder 3"/>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77BDC-0F6A-4408-800F-25E07DA91CF4}" type="datetimeFigureOut">
              <a:rPr lang="en-US" smtClean="0"/>
              <a:pPr/>
              <a:t>8/15/2012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pptdesign1.png"/>
          <p:cNvPicPr>
            <a:picLocks noChangeAspect="1"/>
          </p:cNvPicPr>
          <p:nvPr userDrawn="1"/>
        </p:nvPicPr>
        <p:blipFill>
          <a:blip r:embed="rId2" cstate="print"/>
          <a:stretch>
            <a:fillRect/>
          </a:stretch>
        </p:blipFill>
        <p:spPr>
          <a:xfrm>
            <a:off x="0" y="0"/>
            <a:ext cx="9144000" cy="6961909"/>
          </a:xfrm>
          <a:prstGeom prst="rect">
            <a:avLst/>
          </a:prstGeom>
        </p:spPr>
      </p:pic>
      <p:sp>
        <p:nvSpPr>
          <p:cNvPr id="2" name="Title 1"/>
          <p:cNvSpPr>
            <a:spLocks noGrp="1"/>
          </p:cNvSpPr>
          <p:nvPr>
            <p:ph type="ctrTitle" hasCustomPrompt="1"/>
          </p:nvPr>
        </p:nvSpPr>
        <p:spPr>
          <a:xfrm>
            <a:off x="685800" y="4114800"/>
            <a:ext cx="5181600" cy="1066800"/>
          </a:xfrm>
        </p:spPr>
        <p:txBody>
          <a:bodyPr/>
          <a:lstStyle>
            <a:lvl1pPr>
              <a:defRPr b="1" baseline="0"/>
            </a:lvl1pPr>
          </a:lstStyle>
          <a:p>
            <a:r>
              <a:rPr lang="en-US" dirty="0" smtClean="0"/>
              <a:t>7 Steps to Building a Better Brand</a:t>
            </a:r>
            <a:endParaRPr lang="en-US" dirty="0"/>
          </a:p>
        </p:txBody>
      </p:sp>
      <p:sp>
        <p:nvSpPr>
          <p:cNvPr id="3" name="Subtitle 2"/>
          <p:cNvSpPr>
            <a:spLocks noGrp="1"/>
          </p:cNvSpPr>
          <p:nvPr>
            <p:ph type="subTitle" idx="1"/>
          </p:nvPr>
        </p:nvSpPr>
        <p:spPr>
          <a:xfrm>
            <a:off x="685800" y="5257800"/>
            <a:ext cx="5181600" cy="1066800"/>
          </a:xfrm>
        </p:spPr>
        <p:txBody>
          <a:bodyPr>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177BDC-0F6A-4408-800F-25E07DA91CF4}" type="datetimeFigureOut">
              <a:rPr lang="en-US" smtClean="0"/>
              <a:pPr/>
              <a:t>8/15/2012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177BDC-0F6A-4408-800F-25E07DA91CF4}" type="datetimeFigureOut">
              <a:rPr lang="en-US" smtClean="0"/>
              <a:pPr/>
              <a:t>8/15/2012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177BDC-0F6A-4408-800F-25E07DA91CF4}" type="datetimeFigureOut">
              <a:rPr lang="en-US" smtClean="0"/>
              <a:pPr/>
              <a:t>8/15/2012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177BDC-0F6A-4408-800F-25E07DA91CF4}" type="datetimeFigureOut">
              <a:rPr lang="en-US" smtClean="0"/>
              <a:pPr/>
              <a:t>8/15/2012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77BDC-0F6A-4408-800F-25E07DA91CF4}" type="datetimeFigureOut">
              <a:rPr lang="en-US" smtClean="0"/>
              <a:pPr/>
              <a:t>8/15/2012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77BDC-0F6A-4408-800F-25E07DA91CF4}" type="datetimeFigureOut">
              <a:rPr lang="en-US" smtClean="0"/>
              <a:pPr/>
              <a:t>8/15/2012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77BDC-0F6A-4408-800F-25E07DA91CF4}"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70F-5EA0-496B-AC56-4AC4FE223933}"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Date Placeholder 4"/>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Date Placeholder 6"/>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pl-PL"/>
          </a:p>
        </p:txBody>
      </p:sp>
      <p:sp>
        <p:nvSpPr>
          <p:cNvPr id="3" name="Date Placeholder 2"/>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t>
            </a:r>
            <a:r>
              <a:rPr lang="pl-PL" dirty="0" smtClean="0"/>
              <a:t>aby dodać obraz</a:t>
            </a:r>
            <a:endParaRPr lang="pl-PL"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F4B0CD62-FF9A-4AD6-A119-5B44FE68698D}" type="datetimeFigureOut">
              <a:rPr lang="pl-PL" smtClean="0"/>
              <a:pPr/>
              <a:t>2012-08-15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8C94CEA-738D-4A89-917B-4EC9A73F3981}" type="slidenum">
              <a:rPr lang="pl-PL" smtClean="0"/>
              <a:pPr/>
              <a:t>‹#›</a:t>
            </a:fld>
            <a:endParaRPr lang="pl-PL"/>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ptdesign2.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6553200" cy="1143000"/>
          </a:xfrm>
          <a:prstGeom prst="rect">
            <a:avLst/>
          </a:prstGeom>
        </p:spPr>
        <p:txBody>
          <a:bodyPr vert="horz" lIns="91440" tIns="45720" rIns="91440" bIns="45720" rtlCol="0" anchor="ctr">
            <a:normAutofit/>
          </a:bodyPr>
          <a:lstStyle/>
          <a:p>
            <a:r>
              <a:rPr lang="pl-PL" smtClean="0"/>
              <a:t>Kliknij, aby edytować styl</a:t>
            </a:r>
            <a:endParaRPr lang="pl-PL"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B0CD62-FF9A-4AD6-A119-5B44FE68698D}" type="datetimeFigureOut">
              <a:rPr lang="pl-PL" smtClean="0"/>
              <a:pPr/>
              <a:t>2012-08-15</a:t>
            </a:fld>
            <a:endParaRPr lang="pl-P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94CEA-738D-4A89-917B-4EC9A73F3981}"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ptdesign2.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6553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77BDC-0F6A-4408-800F-25E07DA91CF4}" type="datetimeFigureOut">
              <a:rPr lang="en-US" smtClean="0"/>
              <a:pPr/>
              <a:t>8/15/2012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9670F-5EA0-496B-AC56-4AC4FE2239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ptdesign2.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6553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77BDC-0F6A-4408-800F-25E07DA91CF4}" type="datetimeFigureOut">
              <a:rPr lang="en-US" smtClean="0"/>
              <a:pPr/>
              <a:t>8/15/2012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9670F-5EA0-496B-AC56-4AC4FE2239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p:transition>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gif"/><Relationship Id="rId9"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149080"/>
            <a:ext cx="5181600" cy="1705744"/>
          </a:xfrm>
        </p:spPr>
        <p:txBody>
          <a:bodyPr>
            <a:noAutofit/>
          </a:bodyPr>
          <a:lstStyle/>
          <a:p>
            <a:pPr algn="r"/>
            <a:r>
              <a:rPr lang="en-GB" dirty="0" smtClean="0"/>
              <a:t>Private label brand </a:t>
            </a:r>
            <a:r>
              <a:rPr lang="pl-PL" dirty="0" smtClean="0"/>
              <a:t/>
            </a:r>
            <a:br>
              <a:rPr lang="pl-PL" dirty="0" smtClean="0"/>
            </a:br>
            <a:r>
              <a:rPr lang="en-GB" dirty="0" smtClean="0"/>
              <a:t>as a tool to support </a:t>
            </a:r>
            <a:r>
              <a:rPr lang="pl-PL" dirty="0" smtClean="0"/>
              <a:t/>
            </a:r>
            <a:br>
              <a:rPr lang="pl-PL" dirty="0" smtClean="0"/>
            </a:br>
            <a:r>
              <a:rPr lang="en-GB" dirty="0" smtClean="0"/>
              <a:t>a Wholesale Market</a:t>
            </a:r>
            <a:endParaRPr lang="en-GB" dirty="0"/>
          </a:p>
        </p:txBody>
      </p:sp>
      <p:graphicFrame>
        <p:nvGraphicFramePr>
          <p:cNvPr id="1026" name="Object 5"/>
          <p:cNvGraphicFramePr>
            <a:graphicFrameLocks noChangeAspect="1"/>
          </p:cNvGraphicFramePr>
          <p:nvPr/>
        </p:nvGraphicFramePr>
        <p:xfrm>
          <a:off x="827584" y="6093296"/>
          <a:ext cx="1439863" cy="427037"/>
        </p:xfrm>
        <a:graphic>
          <a:graphicData uri="http://schemas.openxmlformats.org/presentationml/2006/ole">
            <p:oleObj spid="_x0000_s1026" name="CorelDRAW" r:id="rId4" imgW="3154320" imgH="957600" progId="">
              <p:embed/>
            </p:oleObj>
          </a:graphicData>
        </a:graphic>
      </p:graphicFrame>
      <p:sp>
        <p:nvSpPr>
          <p:cNvPr id="4" name="pole tekstowe 3"/>
          <p:cNvSpPr txBox="1"/>
          <p:nvPr/>
        </p:nvSpPr>
        <p:spPr>
          <a:xfrm>
            <a:off x="6372200" y="4365104"/>
            <a:ext cx="2016224" cy="1261884"/>
          </a:xfrm>
          <a:prstGeom prst="rect">
            <a:avLst/>
          </a:prstGeom>
          <a:noFill/>
        </p:spPr>
        <p:txBody>
          <a:bodyPr wrap="square" rtlCol="0">
            <a:spAutoFit/>
          </a:bodyPr>
          <a:lstStyle/>
          <a:p>
            <a:pPr>
              <a:defRPr/>
            </a:pPr>
            <a:r>
              <a:rPr lang="en-GB" sz="2000" b="1" dirty="0" smtClean="0">
                <a:ln w="11430"/>
                <a:solidFill>
                  <a:srgbClr val="C00000"/>
                </a:solidFill>
                <a:effectLst>
                  <a:outerShdw blurRad="50800" dist="39000" dir="5460000" algn="tl">
                    <a:srgbClr val="000000">
                      <a:alpha val="38000"/>
                    </a:srgbClr>
                  </a:outerShdw>
                </a:effectLst>
              </a:rPr>
              <a:t>I  FORUM</a:t>
            </a:r>
          </a:p>
          <a:p>
            <a:pPr>
              <a:defRPr/>
            </a:pPr>
            <a:r>
              <a:rPr lang="en-US" sz="1400" dirty="0" smtClean="0">
                <a:ln w="11430"/>
                <a:solidFill>
                  <a:srgbClr val="006600"/>
                </a:solidFill>
                <a:effectLst>
                  <a:outerShdw blurRad="50800" dist="39000" dir="5460000" algn="tl">
                    <a:srgbClr val="000000">
                      <a:alpha val="38000"/>
                    </a:srgbClr>
                  </a:outerShdw>
                </a:effectLst>
              </a:rPr>
              <a:t>of Traders and Producers  </a:t>
            </a:r>
          </a:p>
          <a:p>
            <a:pPr>
              <a:defRPr/>
            </a:pPr>
            <a:r>
              <a:rPr lang="en-US" sz="14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en-US" dirty="0"/>
          </a:p>
        </p:txBody>
      </p:sp>
      <p:sp>
        <p:nvSpPr>
          <p:cNvPr id="5" name="pole tekstowe 4"/>
          <p:cNvSpPr txBox="1"/>
          <p:nvPr/>
        </p:nvSpPr>
        <p:spPr>
          <a:xfrm>
            <a:off x="2699792" y="6237312"/>
            <a:ext cx="2808312" cy="307777"/>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pl-PL" sz="1400" dirty="0" smtClean="0">
                <a:solidFill>
                  <a:schemeClr val="bg1">
                    <a:lumMod val="50000"/>
                  </a:schemeClr>
                </a:solidFill>
              </a:rPr>
              <a:t>28 May 2012</a:t>
            </a:r>
            <a:endParaRPr lang="pl-PL" sz="1400" dirty="0">
              <a:solidFill>
                <a:schemeClr val="bg1">
                  <a:lumMod val="50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Brand and positioning </a:t>
            </a:r>
            <a:br>
              <a:rPr lang="en-GB" b="1" dirty="0" smtClean="0"/>
            </a:br>
            <a:r>
              <a:rPr lang="en-GB" b="1" dirty="0" smtClean="0"/>
              <a:t>in the marketplace</a:t>
            </a:r>
            <a:endParaRPr lang="en-GB" dirty="0"/>
          </a:p>
        </p:txBody>
      </p:sp>
      <p:sp>
        <p:nvSpPr>
          <p:cNvPr id="3" name="Content Placeholder 2"/>
          <p:cNvSpPr>
            <a:spLocks noGrp="1"/>
          </p:cNvSpPr>
          <p:nvPr>
            <p:ph idx="1"/>
          </p:nvPr>
        </p:nvSpPr>
        <p:spPr>
          <a:xfrm>
            <a:off x="611560" y="1412776"/>
            <a:ext cx="8075240" cy="4525963"/>
          </a:xfrm>
        </p:spPr>
        <p:txBody>
          <a:bodyPr>
            <a:normAutofit/>
          </a:bodyPr>
          <a:lstStyle/>
          <a:p>
            <a:pPr>
              <a:buNone/>
            </a:pPr>
            <a:endParaRPr lang="pl-PL" sz="1600" dirty="0" smtClean="0"/>
          </a:p>
          <a:p>
            <a:r>
              <a:rPr lang="en-GB" sz="1600" dirty="0" smtClean="0"/>
              <a:t>Many products are almost identical or the differences between them are not easily noticeable to consumers, </a:t>
            </a:r>
            <a:r>
              <a:rPr lang="pl-PL" sz="1600" dirty="0" smtClean="0"/>
              <a:t>however,</a:t>
            </a:r>
            <a:r>
              <a:rPr lang="en-GB" sz="1600" dirty="0" smtClean="0"/>
              <a:t> they have different positions in the market</a:t>
            </a:r>
            <a:r>
              <a:rPr lang="pl-PL" sz="1600" dirty="0" smtClean="0"/>
              <a:t>place.</a:t>
            </a:r>
            <a:endParaRPr lang="en-GB" sz="1600" dirty="0" smtClean="0"/>
          </a:p>
          <a:p>
            <a:r>
              <a:rPr lang="en-GB" sz="1600" dirty="0" smtClean="0"/>
              <a:t>If you put aside any elements resulting from the company organization, logistics and other business engineering issues, what is left is only the </a:t>
            </a:r>
            <a:r>
              <a:rPr lang="en-GB" sz="1600" b="1" dirty="0" smtClean="0"/>
              <a:t>brand</a:t>
            </a:r>
            <a:r>
              <a:rPr lang="en-GB" sz="1600" dirty="0" smtClean="0"/>
              <a:t>.</a:t>
            </a:r>
          </a:p>
          <a:p>
            <a:r>
              <a:rPr lang="en-GB" sz="1600" dirty="0" smtClean="0"/>
              <a:t>When the products are of the same quality, why do consumers choose one product and not the other (for example milk)?</a:t>
            </a:r>
          </a:p>
          <a:p>
            <a:r>
              <a:rPr lang="en-GB" sz="1600" dirty="0" smtClean="0"/>
              <a:t>When the products are the same, why are there even significant differences in their prices (for example cars)?</a:t>
            </a:r>
          </a:p>
          <a:p>
            <a:r>
              <a:rPr lang="en-GB" sz="1600" dirty="0" smtClean="0"/>
              <a:t>When the products are the same, why for some companies it is easy to negotiate with distributors and some others can not achieve favourable business conditions (for example negotiations with hypermarkets)?</a:t>
            </a:r>
          </a:p>
          <a:p>
            <a:endParaRPr lang="en-GB" sz="1600" dirty="0" smtClean="0"/>
          </a:p>
          <a:p>
            <a:r>
              <a:rPr lang="en-GB" sz="2000" dirty="0" smtClean="0"/>
              <a:t>                                                </a:t>
            </a:r>
            <a:endParaRPr lang="en-GB" sz="2000" dirty="0" smtClean="0">
              <a:solidFill>
                <a:srgbClr val="FF0000"/>
              </a:solidFill>
            </a:endParaRPr>
          </a:p>
          <a:p>
            <a:r>
              <a:rPr lang="en-GB" sz="400" dirty="0" smtClean="0"/>
              <a:t>                                                                                                                                    </a:t>
            </a:r>
            <a:endParaRPr lang="en-GB" sz="1600" dirty="0" smtClean="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Brand – the promise of quality</a:t>
            </a:r>
            <a:endParaRPr lang="en-GB" dirty="0"/>
          </a:p>
        </p:txBody>
      </p:sp>
      <p:sp>
        <p:nvSpPr>
          <p:cNvPr id="3" name="Content Placeholder 2"/>
          <p:cNvSpPr>
            <a:spLocks noGrp="1"/>
          </p:cNvSpPr>
          <p:nvPr>
            <p:ph idx="1"/>
          </p:nvPr>
        </p:nvSpPr>
        <p:spPr>
          <a:xfrm>
            <a:off x="395536" y="1196752"/>
            <a:ext cx="8229600" cy="4525963"/>
          </a:xfrm>
        </p:spPr>
        <p:txBody>
          <a:bodyPr>
            <a:normAutofit/>
          </a:bodyPr>
          <a:lstStyle/>
          <a:p>
            <a:r>
              <a:rPr lang="en-GB" sz="1800" dirty="0" smtClean="0"/>
              <a:t>What human memory stores longer is the quality rather than recollection of the purchase cost.</a:t>
            </a:r>
          </a:p>
          <a:p>
            <a:r>
              <a:rPr lang="en-GB" sz="1800" dirty="0" smtClean="0"/>
              <a:t>The biggest challenge for all producers and retailers is to keep their contracts with consumers.</a:t>
            </a:r>
          </a:p>
          <a:p>
            <a:r>
              <a:rPr lang="en-GB" sz="1800" dirty="0" smtClean="0"/>
              <a:t>If you declare a certain level of the product quality that results in the product positioning, no business circumstances may influence any decrease in the quality over time.</a:t>
            </a:r>
          </a:p>
          <a:p>
            <a:r>
              <a:rPr lang="en-GB" sz="1800" dirty="0" smtClean="0"/>
              <a:t>Failure to keep the promise to the customer creates the biggest losses.</a:t>
            </a:r>
          </a:p>
          <a:p>
            <a:r>
              <a:rPr lang="en-GB" sz="1800" dirty="0" smtClean="0"/>
              <a:t>There is nothing like a cheap and a good product.</a:t>
            </a:r>
          </a:p>
          <a:p>
            <a:r>
              <a:rPr lang="en-GB" sz="1800" dirty="0" smtClean="0"/>
              <a:t>Retailers should educate the customers, providing a clear and true communication about their offer. </a:t>
            </a:r>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t>A brand – directions of </a:t>
            </a:r>
            <a:r>
              <a:rPr lang="pl-PL" b="1" dirty="0" smtClean="0"/>
              <a:t>growth</a:t>
            </a:r>
            <a:endParaRPr lang="en-AU" b="1" dirty="0"/>
          </a:p>
        </p:txBody>
      </p:sp>
      <p:sp>
        <p:nvSpPr>
          <p:cNvPr id="3" name="Content Placeholder 2"/>
          <p:cNvSpPr>
            <a:spLocks noGrp="1"/>
          </p:cNvSpPr>
          <p:nvPr>
            <p:ph idx="1"/>
          </p:nvPr>
        </p:nvSpPr>
        <p:spPr/>
        <p:txBody>
          <a:bodyPr>
            <a:normAutofit/>
          </a:bodyPr>
          <a:lstStyle/>
          <a:p>
            <a:r>
              <a:rPr lang="en-GB" sz="1600" dirty="0" smtClean="0"/>
              <a:t>The strategy in a recession period is to offer a high value at an affordable price to customers and to implement quality management systems.</a:t>
            </a:r>
          </a:p>
          <a:p>
            <a:r>
              <a:rPr lang="en-GB" sz="1600" dirty="0" smtClean="0"/>
              <a:t>A need to ensure a safe product is an undisputed issue for producers, distributors and chain stores.</a:t>
            </a:r>
          </a:p>
          <a:p>
            <a:r>
              <a:rPr lang="en-GB" sz="1600" dirty="0" smtClean="0"/>
              <a:t>There are attempts to unify the standards and norms relating to quality, but they are doomed to failure due to a large variety of imported products and products manufactured in various conditions.</a:t>
            </a:r>
          </a:p>
          <a:p>
            <a:r>
              <a:rPr lang="en-GB" sz="1600" b="1" i="1" dirty="0" smtClean="0"/>
              <a:t>Private label brands will continue to grow. The majority of chain stores tends to focus on a regional business and goes away from cooperation at a national level, so producers have to be prepared to this approach in terms of their strategies.</a:t>
            </a:r>
            <a:endParaRPr lang="en-GB" sz="1600" b="1"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You are what you have, </a:t>
            </a:r>
            <a:br>
              <a:rPr lang="en-GB" b="1" dirty="0" smtClean="0"/>
            </a:br>
            <a:r>
              <a:rPr lang="en-GB" b="1" dirty="0" smtClean="0"/>
              <a:t>what you use, what you eat…?</a:t>
            </a:r>
            <a:endParaRPr lang="en-GB" dirty="0"/>
          </a:p>
        </p:txBody>
      </p:sp>
      <p:sp>
        <p:nvSpPr>
          <p:cNvPr id="3" name="Content Placeholder 2"/>
          <p:cNvSpPr>
            <a:spLocks noGrp="1"/>
          </p:cNvSpPr>
          <p:nvPr>
            <p:ph idx="1"/>
          </p:nvPr>
        </p:nvSpPr>
        <p:spPr>
          <a:xfrm>
            <a:off x="457200" y="2132856"/>
            <a:ext cx="8229600" cy="3993307"/>
          </a:xfrm>
        </p:spPr>
        <p:txBody>
          <a:bodyPr>
            <a:normAutofit/>
          </a:bodyPr>
          <a:lstStyle/>
          <a:p>
            <a:r>
              <a:rPr lang="en-GB" sz="1600" dirty="0" smtClean="0"/>
              <a:t>We live in a world where we communicate with other people through the things we have.</a:t>
            </a:r>
          </a:p>
          <a:p>
            <a:r>
              <a:rPr lang="en-GB" sz="1600" dirty="0" smtClean="0"/>
              <a:t>We need to know how to match the elements indicating our prestige in various product categories, and which gadgets to use to demonstrate our creative and independent approach to the world or a crave for modernity and technology.</a:t>
            </a:r>
          </a:p>
          <a:p>
            <a:r>
              <a:rPr lang="en-GB" sz="1600" dirty="0" smtClean="0"/>
              <a:t>This knowledge is the basis of the contemporary savoir-vivre of the consumer society.</a:t>
            </a:r>
            <a:br>
              <a:rPr lang="en-GB" sz="1600" dirty="0" smtClean="0"/>
            </a:br>
            <a:r>
              <a:rPr lang="pl-PL" sz="1600" dirty="0" smtClean="0"/>
              <a:t/>
            </a:r>
            <a:br>
              <a:rPr lang="pl-PL" sz="1600" dirty="0" smtClean="0"/>
            </a:br>
            <a:endParaRPr lang="en-US" sz="1600"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6553200" cy="1143000"/>
          </a:xfrm>
        </p:spPr>
        <p:txBody>
          <a:bodyPr>
            <a:normAutofit/>
          </a:bodyPr>
          <a:lstStyle/>
          <a:p>
            <a:r>
              <a:rPr lang="en-US" b="1" dirty="0" smtClean="0"/>
              <a:t>Define yourself or disappear</a:t>
            </a:r>
            <a:r>
              <a:rPr lang="pl-PL" b="1" dirty="0" smtClean="0"/>
              <a:t>?</a:t>
            </a:r>
            <a:endParaRPr lang="en-US" dirty="0"/>
          </a:p>
        </p:txBody>
      </p:sp>
      <p:sp>
        <p:nvSpPr>
          <p:cNvPr id="3" name="Content Placeholder 2"/>
          <p:cNvSpPr>
            <a:spLocks noGrp="1"/>
          </p:cNvSpPr>
          <p:nvPr>
            <p:ph idx="1"/>
          </p:nvPr>
        </p:nvSpPr>
        <p:spPr>
          <a:xfrm>
            <a:off x="395536" y="1556792"/>
            <a:ext cx="8229600" cy="4353347"/>
          </a:xfrm>
        </p:spPr>
        <p:txBody>
          <a:bodyPr>
            <a:normAutofit/>
          </a:bodyPr>
          <a:lstStyle/>
          <a:p>
            <a:r>
              <a:rPr lang="en-GB" sz="1600" dirty="0" smtClean="0"/>
              <a:t>Capitalism is based on individualism, both on the side of consumers and brands competing for their minds.</a:t>
            </a:r>
          </a:p>
          <a:p>
            <a:r>
              <a:rPr lang="en-GB" sz="1600" dirty="0" smtClean="0"/>
              <a:t>There is a constant search for the most startling features and benefits that will be able to draw attention of potential buyers.</a:t>
            </a:r>
          </a:p>
          <a:p>
            <a:r>
              <a:rPr lang="en-GB" sz="1600" dirty="0" smtClean="0"/>
              <a:t>These buyers define their identity in the following way: „You are what you buy” – you could say, paraphrasing an ancient wisdom.</a:t>
            </a:r>
          </a:p>
          <a:p>
            <a:r>
              <a:rPr lang="en-GB" sz="1600" dirty="0" smtClean="0"/>
              <a:t>Rebellion is the best driving force for differentiation, because it makes it necessary to constantly look for innovative elements differentiating individuals in a homogeneous crowd. </a:t>
            </a:r>
          </a:p>
          <a:p>
            <a:r>
              <a:rPr lang="en-GB" sz="1600" dirty="0" smtClean="0"/>
              <a:t>A brand will be a set of beliefs labelled by the given product.</a:t>
            </a:r>
          </a:p>
          <a:p>
            <a:r>
              <a:rPr lang="en-GB" sz="1600" dirty="0" smtClean="0"/>
              <a:t>Brand management slowly becomes the management of the consumer life styles.</a:t>
            </a:r>
            <a:endParaRPr lang="en-GB" sz="1600"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A </a:t>
            </a:r>
            <a:r>
              <a:rPr lang="pl-PL" b="1" dirty="0" smtClean="0"/>
              <a:t>b</a:t>
            </a:r>
            <a:r>
              <a:rPr lang="en-GB" b="1" dirty="0" smtClean="0"/>
              <a:t>rand at a Wholesale Market</a:t>
            </a:r>
            <a:r>
              <a:rPr lang="pl-PL" b="1" dirty="0" smtClean="0"/>
              <a:t>?</a:t>
            </a:r>
            <a:endParaRPr lang="en-US" dirty="0"/>
          </a:p>
        </p:txBody>
      </p:sp>
      <p:sp>
        <p:nvSpPr>
          <p:cNvPr id="3" name="Content Placeholder 2"/>
          <p:cNvSpPr>
            <a:spLocks noGrp="1"/>
          </p:cNvSpPr>
          <p:nvPr>
            <p:ph idx="1"/>
          </p:nvPr>
        </p:nvSpPr>
        <p:spPr>
          <a:xfrm>
            <a:off x="467544" y="1916832"/>
            <a:ext cx="8229600" cy="4525963"/>
          </a:xfrm>
        </p:spPr>
        <p:txBody>
          <a:bodyPr>
            <a:normAutofit/>
          </a:bodyPr>
          <a:lstStyle/>
          <a:p>
            <a:r>
              <a:rPr lang="en-GB" sz="2000" dirty="0" smtClean="0"/>
              <a:t>40% of clients operating at the Bronisze Wholesale Market sells their products as no-name products.</a:t>
            </a:r>
          </a:p>
          <a:p>
            <a:r>
              <a:rPr lang="en-GB" sz="2000" dirty="0" smtClean="0"/>
              <a:t>The number of varieties and assortments of products makes it impossible to enforce correct labelling, not to mention other marketing elements.</a:t>
            </a:r>
          </a:p>
          <a:p>
            <a:r>
              <a:rPr lang="en-GB" sz="2000" dirty="0" smtClean="0"/>
              <a:t>The main element of competition is the price.</a:t>
            </a:r>
          </a:p>
          <a:p>
            <a:r>
              <a:rPr lang="en-GB" sz="2000" dirty="0" smtClean="0"/>
              <a:t>The volume of goods offered by suppliers is so low that additional marketing costs would limit the already low profitability.</a:t>
            </a:r>
            <a:endParaRPr lang="en-GB" sz="2000"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Benefits from introduction </a:t>
            </a:r>
            <a:br>
              <a:rPr lang="en-GB" b="1" dirty="0" smtClean="0"/>
            </a:br>
            <a:r>
              <a:rPr lang="en-GB" b="1" dirty="0" smtClean="0"/>
              <a:t>of </a:t>
            </a:r>
            <a:r>
              <a:rPr lang="pl-PL" b="1" dirty="0" smtClean="0"/>
              <a:t>a</a:t>
            </a:r>
            <a:r>
              <a:rPr lang="en-GB" b="1" dirty="0" smtClean="0"/>
              <a:t> brand at a Wholesale Market</a:t>
            </a:r>
            <a:endParaRPr lang="en-GB" dirty="0"/>
          </a:p>
        </p:txBody>
      </p:sp>
      <p:sp>
        <p:nvSpPr>
          <p:cNvPr id="3" name="Content Placeholder 2"/>
          <p:cNvSpPr>
            <a:spLocks noGrp="1"/>
          </p:cNvSpPr>
          <p:nvPr>
            <p:ph idx="1"/>
          </p:nvPr>
        </p:nvSpPr>
        <p:spPr>
          <a:xfrm>
            <a:off x="467544" y="1844824"/>
            <a:ext cx="8229600" cy="4525963"/>
          </a:xfrm>
        </p:spPr>
        <p:txBody>
          <a:bodyPr>
            <a:normAutofit/>
          </a:bodyPr>
          <a:lstStyle/>
          <a:p>
            <a:r>
              <a:rPr lang="en-GB" sz="2000" dirty="0" smtClean="0"/>
              <a:t>A bigger opportunity for integration between a WM and its suppliers</a:t>
            </a:r>
          </a:p>
          <a:p>
            <a:r>
              <a:rPr lang="en-GB" sz="2000" dirty="0" smtClean="0"/>
              <a:t>Organisation of effective marketing activities</a:t>
            </a:r>
          </a:p>
          <a:p>
            <a:r>
              <a:rPr lang="en-GB" sz="2000" dirty="0" smtClean="0"/>
              <a:t>Cost reduction (packaging, labelling, marketing)</a:t>
            </a:r>
          </a:p>
          <a:p>
            <a:r>
              <a:rPr lang="en-GB" sz="2000" dirty="0" smtClean="0"/>
              <a:t>Opportunities for the brand promotion (social media)</a:t>
            </a:r>
          </a:p>
          <a:p>
            <a:r>
              <a:rPr lang="en-GB" sz="2000" dirty="0" smtClean="0"/>
              <a:t>Direct communication with consumers</a:t>
            </a:r>
          </a:p>
          <a:p>
            <a:r>
              <a:rPr lang="en-GB" sz="2000" dirty="0" smtClean="0"/>
              <a:t>Achieving a higher price through the creation of value added</a:t>
            </a:r>
            <a:endParaRPr lang="en-GB" sz="2000"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Examples of well-know</a:t>
            </a:r>
            <a:r>
              <a:rPr lang="pl-PL" dirty="0" smtClean="0"/>
              <a:t>n</a:t>
            </a:r>
            <a:r>
              <a:rPr lang="en-GB" dirty="0" smtClean="0"/>
              <a:t> </a:t>
            </a:r>
            <a:r>
              <a:rPr lang="pl-PL" dirty="0" smtClean="0"/>
              <a:t/>
            </a:r>
            <a:br>
              <a:rPr lang="pl-PL" dirty="0" smtClean="0"/>
            </a:br>
            <a:r>
              <a:rPr lang="en-GB" dirty="0" smtClean="0"/>
              <a:t>Polish food industry brands</a:t>
            </a:r>
            <a:endParaRPr lang="en-GB"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pic>
        <p:nvPicPr>
          <p:cNvPr id="80898" name="Picture 2" descr="http://www.niam.pl/rimages/crop/600/450/files/images/FIRMA/BACKUP/FIRMA_91_36216881668737055707522450855587.jpg"/>
          <p:cNvPicPr>
            <a:picLocks noChangeAspect="1" noChangeArrowheads="1"/>
          </p:cNvPicPr>
          <p:nvPr/>
        </p:nvPicPr>
        <p:blipFill>
          <a:blip r:embed="rId3" cstate="print"/>
          <a:srcRect/>
          <a:stretch>
            <a:fillRect/>
          </a:stretch>
        </p:blipFill>
        <p:spPr bwMode="auto">
          <a:xfrm>
            <a:off x="6372200" y="3573016"/>
            <a:ext cx="2283988" cy="2283988"/>
          </a:xfrm>
          <a:prstGeom prst="rect">
            <a:avLst/>
          </a:prstGeom>
          <a:noFill/>
        </p:spPr>
      </p:pic>
      <p:pic>
        <p:nvPicPr>
          <p:cNvPr id="80900" name="Picture 4" descr="http://malagosia.pl/wp-content/uploads/2011/10/006030134_gf_logo.gif"/>
          <p:cNvPicPr>
            <a:picLocks noChangeAspect="1" noChangeArrowheads="1"/>
          </p:cNvPicPr>
          <p:nvPr/>
        </p:nvPicPr>
        <p:blipFill>
          <a:blip r:embed="rId4" cstate="print"/>
          <a:srcRect/>
          <a:stretch>
            <a:fillRect/>
          </a:stretch>
        </p:blipFill>
        <p:spPr bwMode="auto">
          <a:xfrm>
            <a:off x="1259632" y="1844824"/>
            <a:ext cx="1714500" cy="1057276"/>
          </a:xfrm>
          <a:prstGeom prst="rect">
            <a:avLst/>
          </a:prstGeom>
          <a:noFill/>
        </p:spPr>
      </p:pic>
      <p:pic>
        <p:nvPicPr>
          <p:cNvPr id="80902" name="Picture 6" descr="http://www.fresh-market.pl/files/483579622/targban_logo1_1_xht_125_small.jpg"/>
          <p:cNvPicPr>
            <a:picLocks noChangeAspect="1" noChangeArrowheads="1"/>
          </p:cNvPicPr>
          <p:nvPr/>
        </p:nvPicPr>
        <p:blipFill>
          <a:blip r:embed="rId5" cstate="print"/>
          <a:srcRect/>
          <a:stretch>
            <a:fillRect/>
          </a:stretch>
        </p:blipFill>
        <p:spPr bwMode="auto">
          <a:xfrm>
            <a:off x="5220072" y="2060848"/>
            <a:ext cx="2016224" cy="580674"/>
          </a:xfrm>
          <a:prstGeom prst="rect">
            <a:avLst/>
          </a:prstGeom>
          <a:noFill/>
        </p:spPr>
      </p:pic>
      <p:pic>
        <p:nvPicPr>
          <p:cNvPr id="80904" name="Picture 8" descr="http://www.herkules.sk/userdata/imagelibrary/klienti-herkules/logo_tymbark.jpg"/>
          <p:cNvPicPr>
            <a:picLocks noChangeAspect="1" noChangeArrowheads="1"/>
          </p:cNvPicPr>
          <p:nvPr/>
        </p:nvPicPr>
        <p:blipFill>
          <a:blip r:embed="rId6" cstate="print"/>
          <a:srcRect/>
          <a:stretch>
            <a:fillRect/>
          </a:stretch>
        </p:blipFill>
        <p:spPr bwMode="auto">
          <a:xfrm>
            <a:off x="2627784" y="4437112"/>
            <a:ext cx="2714625" cy="981076"/>
          </a:xfrm>
          <a:prstGeom prst="rect">
            <a:avLst/>
          </a:prstGeom>
          <a:noFill/>
        </p:spPr>
      </p:pic>
      <p:pic>
        <p:nvPicPr>
          <p:cNvPr id="80906" name="Picture 10" descr="http://www.offzone.pl/wp-content/uploads/image/10_ciekawych_logo_prlu/spolem_logo.jpg"/>
          <p:cNvPicPr>
            <a:picLocks noChangeAspect="1" noChangeArrowheads="1"/>
          </p:cNvPicPr>
          <p:nvPr/>
        </p:nvPicPr>
        <p:blipFill>
          <a:blip r:embed="rId7" cstate="print"/>
          <a:srcRect/>
          <a:stretch>
            <a:fillRect/>
          </a:stretch>
        </p:blipFill>
        <p:spPr bwMode="auto">
          <a:xfrm>
            <a:off x="467544" y="3212976"/>
            <a:ext cx="2098204" cy="562319"/>
          </a:xfrm>
          <a:prstGeom prst="rect">
            <a:avLst/>
          </a:prstGeom>
          <a:noFill/>
        </p:spPr>
      </p:pic>
      <p:pic>
        <p:nvPicPr>
          <p:cNvPr id="80908" name="Picture 12" descr="http://studiumprzypadku.com/filemanager/userfiles/biedronka_nowe_logo.jpg"/>
          <p:cNvPicPr>
            <a:picLocks noChangeAspect="1" noChangeArrowheads="1"/>
          </p:cNvPicPr>
          <p:nvPr/>
        </p:nvPicPr>
        <p:blipFill>
          <a:blip r:embed="rId8" cstate="print"/>
          <a:srcRect/>
          <a:stretch>
            <a:fillRect/>
          </a:stretch>
        </p:blipFill>
        <p:spPr bwMode="auto">
          <a:xfrm>
            <a:off x="6948264" y="5229200"/>
            <a:ext cx="1406699" cy="797037"/>
          </a:xfrm>
          <a:prstGeom prst="rect">
            <a:avLst/>
          </a:prstGeom>
          <a:noFill/>
        </p:spPr>
      </p:pic>
      <p:pic>
        <p:nvPicPr>
          <p:cNvPr id="80910" name="Picture 14" descr="http://t1.gstatic.com/images?q=tbn:ANd9GcTSxbVINzsybDlTKauLzROPp9UOhcaw7naJjo_fx0dLQ94zTJrG"/>
          <p:cNvPicPr>
            <a:picLocks noChangeAspect="1" noChangeArrowheads="1"/>
          </p:cNvPicPr>
          <p:nvPr/>
        </p:nvPicPr>
        <p:blipFill>
          <a:blip r:embed="rId9" cstate="print"/>
          <a:srcRect/>
          <a:stretch>
            <a:fillRect/>
          </a:stretch>
        </p:blipFill>
        <p:spPr bwMode="auto">
          <a:xfrm>
            <a:off x="3059832" y="2996952"/>
            <a:ext cx="2436521" cy="1021086"/>
          </a:xfrm>
          <a:prstGeom prst="rect">
            <a:avLst/>
          </a:prstGeom>
          <a:noFill/>
        </p:spPr>
      </p:pic>
      <p:sp>
        <p:nvSpPr>
          <p:cNvPr id="80912" name="AutoShape 16" descr="data:image/jpeg;base64,/9j/4AAQSkZJRgABAQAAAQABAAD/2wCEAAkGBhASDxQQEBQQEBAUDxAQFhAUFRYSFRQVFBAVFhQSEhIXGyYeFxkkGhcVHy8gIycpLCwtFyAxNTIqNSYrLSkBCQoKDgwOGg8PGjUkHCMuKSksLC0qLCwpLiwpLCwpKS0qKikpLCwsKTAsLC8yLCwsLCwsLC0sLCwsLCwsMCwpKf/AABEIAMIBAwMBIgACEQEDEQH/xAAcAAEAAgIDAQAAAAAAAAAAAAAABgcBBQMECAL/xABJEAABAwICBgUJBQUGBQUAAAABAAIDBBEFEgYHITFBYRMiUXGBFDJCcoKRkqGiIzNSYrFTk7LB0xVDg8LD4Rez0uPxNERUY3P/xAAaAQEAAwEBAQAAAAAAAAAAAAAAAQIDBAUG/8QAMREAAgIBAgQEBAYCAwAAAAAAAAECAxEEMRIhQVEFMoGRQmGx0RNScaHB8CLhFBUj/9oADAMBAAIRAxEAPwC8UREAREQBERAEREAREQBERAEREAREQBERAEREAREQBERAEREAREQBERAEREAREQBERAEREAREQBERAEREAREQBERAEREAREQBERAEREAREQBERAEREAREQBERAEREAREQBERAERYQGUWEQGUS66lVi9PF97NDH68jWfqUJSb2O2ijtTrCwtnnVcB9Rxk/gBWsqNb2FN3SySerFJ/mAQ2jprpbQfsyaoq7l130A82Ord7MbR85F1JdelP6NNMe97G/pdRk2Xh+pfwMs9FVDte7eFI7xnA/01xnXu7hRj9+f6SZNF4Xqn8H7r7ltoqj/wCOzv8A4jf35/prI17njRj9/wD9pMk/9VqvyfuvuW2iqhuvdvGkd4TA/wCmuxHr1p/Sppx3PY79bJko/DdSvg/dfcs9FXcWu+gPnR1bfZjd+ki70GuDC3b5JWetE/8AygpkyejvW8H7E2RRmn1kYW/dVRD180f8bQttTaRUcn3dRTyerKx3yBUmMqpx80WvQ2CLAcl0MzKIiAIiIAiIgCIiAIuCrrYomGSV7ImDe97gxo7ydihmL64sOhuIjJVO/wDrbZt//wBH2HuumTSFc5+VZJ0sEqkcW121r7injhp29pvM/wB5s36SodimlVbU/f1E0gPol5az922zfkq8SO2Hh1kvM8HofE9MaCnuJqmBjh6GcOf8Dbu+Si+Ia66BlxEyec9oaI2+95B+lUYFt9H9F6qtfkpoy+xGZ56sbPXedg7tp5KvEzsj4fTBZm/4RN6/XlUn7inhj5yOdKfcMoUerdaWKyf3/RjsjYxnzsXfNTTCdRsYANXO97uLIQGNHLO8En3Bbk6m8LtbLPf8XSm/6W+SnDKq/RVvCjn0z9SlazHqqX72eok5Ple4e4my6Nla+PakLNLqKYuI29FNbbyErQLHvHiFV9dQSwyOimY6ORhs5jhYj/bnuKjB62mvqtX/AJv02OArCFFJ2owshYWQhqjKyFhZCGiMrBWVgoGYK+V9L5QozKIiGbMoQiKDJnPTYhLGbxSSxn8j3M/hIW6o9YWKRebVTHk8iX/mAqPIq5OedcJeZJ+hP6LXTiDPvG08w5scx3va63yUhoNesJsJ6aVnON7ZPk4N/VU+sFTxM456KiXw+x6Fw/Wphctvt+iJ4StdH9RGX5qTUeIRStzRSRyt/ExzXj3tK8plfcEzmOzMc5jvxNJafeNqtxHFPw2PwyPWKLzlhms3FILWqHSt/DMBKPiPW+pT7Q7XA+pqYqWoga18rsglicbA5SReN1yBs35ipUkcVmisgs7os9FhFY4iudeNE51BFICcsdS3MOFnsc0OPcbD2lSAXprTfC/KMNqYQLuMDnNH52ddn1NC8ygrOW57fh8s1tdmZRF2cNw9888cEYvJJI2NvZdxtc8hvPIKp6ecLLJLq/0DfiEpc/MyljI6SQb3Hf0UZ7bbzwB5hXXW19DhdIC7JTwMGVrGja4/hY3e9x/3J4r4YKXCcO2nLBBHtPpPcTvtxe9x957FQGkukk9fUGonPaI4gerEy+xrefaeJ8AL+U8bE9bZ2gv77kq0i1yVs5LaQCji2gOsHzOHaSeqzuA8So5QOxKtlLY5ayd4GZxMzw1g/E95cGsHM2XW0ewGWsqWU0PnPNy47mNHnPdyA95sOKnOsOuhw+lZg9F1XPaJKmT03NO4PcPSfbaODQBuKrvzZ2yjXQ1XXHMn3+rI7o7rHr6R4+1fUxA9aGV5kBH5JDdzT2EG3IqwtOMIgxTDG4hTC8scRlabdZzG36WB/MWdbmNnnKlAFdOpCcuoZozta2pNvaiYSPeL+KtHsNZUqUr6+Uk+nUpVF28XpBFUzQjdHUTRDuZK5o+QC6iI9quXFFSXUwshYWQhujKyFhfTGkkAXJJsANpPIBC5udGdE6mvkMdOG2aAXyPOVjAd1yATc2NgATsPYutpHgppKp9M57JXx5czmXsC5odl28RdXJSRswTBTI8NM+XO4fjqJBZsfMN2DuaSqcwXDJq6sbFculnlLnyHbvJdJI7uFyh5NGtndbOW1cf7k2WjWr6srYzLEI44QSOllcWNJG/LYEm3bayjThtNiCLnaNoPMcldGs7GWUGGx4fTdR0zOhAG9kLRaRxPa6+W/HM48FU+j2ATVlQymgAzuubnY1jR5z3HgB/MDig0urncpWz5QWxrkUy0+0Fiw6OC07pZZS8OYWhos0Al7QCSBcgbb71DUOqq6F0eKD5GURFBLCIsgcBtPYP0CqZMwsFWrUaD0OHYU6qro+nqjHYMc5waJZBZkTWtIvbeSb+a4hVSNylrByVXxub4dkCsLJWyk0arG03lboJW0/V+1IsOsQGmx22JIF7W2qC7kluzWKaaoKHpMWjdwiiml+jox85FC1amoehvJVTngyKEH1i5zv4WKVucmrlw1Sf95lwWRZRanzhgry5pHhnk9bPBuEc8jR6ua7PpLV6kVEa6cM6PEhKN08DHe1H1HfSGe9Vlsej4fPFjj3ICp9qXw4SYkZT/AHMD3j1nkMH0l6gKs3UVKBVVLOLqeNw7myWP8QVI7nqaptUywfGuvSMyVLKFh+zhDZZB2yvb1AfVYb+3yVcLv6SVpmrqmY7c9VMR6okLWj4QFz6KYGaythptuV7xnPZG3rSH4QR3kKN2W08VTSs9sstLVthEdBhkmI1As6SIzHtbC0EsaObvO55m9ip/EsSkqJ5KmU3klkMjuV9zRyAsByCt3XVjAio4qJlm9M8EtHCKGxtbgC7J8JVNKz7GWhTslK+W7Cv7VPhBp8LY54s6Z7qg34NcAGX9hrT4qqtX+hrq+qAcCKaMh0ruBG8RA9rvkLnsvbGs3SNtFhz2sIbNM008TRstdtnvA4Brb+Jb2qVy5lPEreNqiO/Uo2qL6qtkMTS989VM5jW7S7pJXFoHgVtNJtBaighjlqXwB0rywQtcXPFm5iT1bWGwGxPnBTXUnowMr69423MEN+AA+0ePk3wd2qLaS4hJi+MCOI3j6XyaHiAxruvNbnZz+4AcE6HTHUyVqqh5Yr/J/odTRnV7W1zDLEGRwgkdLK4taSN+UAEm3ba3NRx7QCQCHWJGYbjY7xyV2azcVZh+FsoqbqOlb5Oy29sTWjpX37SCG37XkqCasNDW1tSXyi9NAGueOD3HzI+7YSeQtxTqaafXSlGd1nKC27nX0a1b1tazpWNbFCd0spLQ71GgEuHO1ual2h+qmaCvjmqDDLBGDK18bswdICAxpBAOw9bs6oXR1u6YOdN/ZtO4shia3psvVzuIBEWz0Gttcdpt6Kl2ikDMKwLppBYiJ1W9va94GSPkbZG95Kk49RrNTKnjeEpckuuP1IVrm0i6arbRsN46YZn9hme3d7LCPFzlvtTGjgZDJXyCxkvHGTwjaeu/xcLexzVWUdPNV1TWk5p6ifa788j9rjy2k9wVyaycSZh+ENpIOq6VraSPtEYb9q/4dl+14ULuW1EXRp4aaHmluVPpnpCa6vlqASY79FEOyJhIafaN3e0tpoZT4rTtkr6OEGMQSB0koaGFjbOcW5nNLrZPRvustZoZo6a2tip9oZfPIRwjZtd3E7Gjm4Kx9cekDaeljw6CzDK0Z2t2ZIGbAwDgHEW7muHFOh0XzVKhpIRy3vnsVViGJVNZUdJM5887yGNAF+PVZGxu4bdw7ea3Y1Y4plzdBty5uj6SLpLepmv4b13NT4j/ALVZ0lr9DN0d/wAeUbueTOuvpfg1Zh+JGqcXEuqXTxVO0h/XzBjiNxA6pb2ckLzslC1UVYXLPPr8kRllFIZOhDHmXMWdEGkvzA2Lclr32HYu/VaKV0Tc0lLUsb+IxPsO8gbFs6DTyWOvnxAxQunlhkY1rbtZG9zWNEljcnzNovtzHaFNdD8ExiY+WV1bU0sP3mQuALm77mNwyRM72+A3oUv1VlXOSSWOr69lgqbyZ+UvyvyNIBdlOUE7gXWsCphqo0e8pxBsjxeKnAmd2F9/sm/EC72F39aGsNlWBR0hz07Xh8k3CRzfNaztYDtvxNrbBtmerTCXUuEdM1meedrqgM3F3VtCy53AgA8s5UJczmv1U3p3JrDfJEH1x6SdPWilYbxUw63YZnDrfC2ze8uUAKlVXV0FM5wLRitY57nyzue5lK2Rxu8RtbZ022+0kA8F0NKMVo5zCaSmFKRF9tY9V0hAuGMubNFjt3m+0bFVl9M+CKgovHc6ujc9MyshfVgmnbIHPAGa4AJF28Rmy3HEXUu1j6zG1sYpKVr20+ZrnyPGV0habta1nBoNjt2kgbrbZNg+j9LhOEurauKOSqMYeRI0OIe/ZHTsDt20i5H5uACpi547+Wz3BS+XIzjwaizi/L7BXrqVocmGmQjbLUyvvyaGxj5tcqKXpbQOh6HDKWPcfJ2PPfIOkd83FTHcz8RlitLuzfoiLQ8MKtteOGZ6OKoG+GfKfVlbY/U1nvVkrR6bYX5Rh1TCBdxgc5o/Ozrs+poUPY2onwWRl8zzMtvovpJLQ1LamINc4NewsdfK5rhuNtu8NPgtQCiyPp3FSjh7H0STcnaSSSeZNyrg1J6PZY5a542vJhj9RpvI4d7gB7BVW4Hg8lVUx00XnyODb8Gje555AXPgvQ2J1MWGYY5zBZlPT5WA+k4DLGDzc8i/eVaK6nn6+3hgqo7v6FLaz8Z8pxWaxuyG1M32LmQ/GXe4L50O0Aqa94cAYqYHrVDhsPaIh6bvkOJ4Hj0MxPDopHy4lFNUvzBzbBr2XJJcZGFwzEntuOSmmKa8WNbkoqZwsLB0xaxrey0UZNxyzBQsbs0c7aoKqqPPv0J059DhFDttDBGO98jz2cXyOt/4A2ULpZpRLX1RqJBlaBliivcRsvsHNx3k8TyAt1sbx2prJelqpHSuHmjcxg7GMGxo/XjddEFTnJro9E63+JZzkX/itO6g0fkjiBEkVCW3G8Pc20kngXOd4KB6j8MDq2WYgEQ0+UcnSOtf4WvHitk/Xp9nbyTNJlsbygRk227MhNuS0+j+t2aCWR0sMLoXgZYIGtgbGQTtBykuuDtzHgN25WysnHXRqFXZHg5y659z4101LnYo1jrhsdLHl7Dnc8ucPGw9lWFqioBHhUbrWdLJLK64tfrljfDKwKAaQa4Jp7dDTU8JG6WQCokbzZmaGt9xWdGNb9RTROjqGOrSXueJHS5HjNvaSWkFvYNlvdaE+ZrPT6ielVShjDzvv6EawyjfVYo2Oa+eauPSg7xeYmQHuGb3K2NdJf8A2Y1rAchqoRJbcGAPIv2DOGfJQLENalS+pZURQ01Nle1zg1odJKARdks9g7KRssLeK29frxqHMyw0sMZItmkkdKPgDW/Mp0L3U6icqpKvlHpk6mpvBzJX9O5rskMTyH2OXpHWYBm3XyueV2Nd7ZTW0/Vd0QpjkNjlL3SnOAe2wj+S0uD6zq+GpNRI/wApzMLOhcejjaLgjo2s2MOzfY7N67eL65MRmaWxCGlB9JgMj/Bz9g+G6dDWynUy1SucOm2f5/0S3Uzo6+GKapmjfG+RzY2B7S09G0Zi4A7bFxHwKA6etnqcaqGBj3SdK2GOMAk5WtaGZR2G+a+7rLk0d1nV1Gx7BkqOkkMpdOXvdmIAJzhwNrAbCuLFdZ+KTuv03QNBBywNEe43ALjdxHIm3JBGjUx1MrnFPPz5GqxDDKrD6lrZAYZ2ZJmkEO43a5rhcHaCPAhXY+qjxLAnTVDWsz00rz2MkizjpGdgzNuORsoBLrYZOxra6gpqtzdz82TvIa5jrX42NlwYxrfrJGCKkZFQxBoaMlpHgAWAa4tDWDub4qcmephqL+HMMST3zy9CQaqNX+wV1ZGQ7YYYXttbj0zmnj+G/Zfstx614cWnc5rYZBh8f7NzXmUjaZJmsJcG9gIsLXO3dG6HWviUVMKdro3EXtUSNdJKLuJNy52Vx27yD4rgodaGKxuzGoMo4slYxzT8IBHgQoM5afUyu/Emk8bJvl6GkwXAp6qURQMc8kgEtHVYL7XPduaBzV56daRuw2lpnRNYY/KoYHNcL/YiN5cG9hs0WKp7HtP6+rGSSQRRXDuigb0TSQbgv2lztoBsTbkvrSnT2qr4oopxE1sTs92NIL35S3M65IGwnYLb1XOC99Ft8oOccJdMkp1y6PRR9BWU7GtZJmjeWABpdYOifs2XIzi/GwUY1c4IKrE4Y3i8bCZ3jtEe0A8i/IPErsYZrLq4qUUj2U1VAG5A2oYX2aNzTZwDgOF91ht2Lgw3WJWQTCSFtNDGL3pooWxRPuPTy9dxHAl2xOWSIwvhU6sd8PJKNemKPM1PSC4jDDUHse9zixo5loDvjVZ1NK+NxZI18bxYlj2lrhcAi7TtGwg+KmeL64MRmblYKen/ADxsLpBf8LnkhveBdQmSRznFz3Oe5xLnOcS5zid5JO0lHuW0kJ1w4ZLB90lMZJGRDe+RkY73uDR+q9WwxBrQ0bA0BoHICwXnDV1Q9LitK3g2bpT/AITXSfq0L0kFaJweIy/yUQiIrnlhYKyiA8uaS4Z5PW1EG4RzyNHq5rs+ktWuU+104X0eItmA2TwNd7cZyO+no/eoXhFa2Goimc0SNjmjkMZ9IMeHFvyWT3PqKZ8VSl8i7tVmhHkcHlEzbVUzRcHfFHvEfJx2F3gOCjuu/SMF0WHsO4iomt4iJh+breqpJiWt7Do6bpYnmaYt6tPZzX5iN0lxZgB3m/ddUdXV8k80k8zs0sjy9zuZ4AcABsA4ABS2tkedpqbLrvxLFscCIiqe+giIpRogsLKwrGiMLIWFkIaoyshLLLGk7tp7BtQuF8rYQYDVv8ynqH+rFI79GrvxaB4m7dSVHtMyfxWQzldXHeS9zQFfKlseq3Fnf+2I9aSEf512Y9T+KHfHE3vlb/K6k55ayhfGvdEKRTxmpbEjvNKO+R38mFco1JYj+0pB7cn9NDF67T/nRX6Kw/8AghX/ALWk+KT+msHUjiH7SkPtyf01GGZPW6f86K9RT52pXEhudSH/ABH/AM41wP1PYoNzYHd0o/mAq4ZX/l0P40QhYKl8mqjFh/cB3dLF/N4XTm1c4q3fSTH1Sx/8LimGR+PU9pL3RGysLbzaIYg3zqSrH+DIfmAuhNQSs8+OVnrMc39QoJ44vZk81I0ObEJJTuipnC/5pHtA+QerxVX6iqC1PUz/AI52RA8o2XPzk+StBaR2PntbLiuYREVjjCIiArfXfheeiinA2wz5SfyStsfqaxUkvTWmmF+UYdUwgXc6B5aPzs67PqaF5lBWctz3fDp5rcezMr6XyvoDbbidw7e5VPUQRSPCNXmJVNiyB7GH05fsm99ndYjuBU0wrUYdhqqjvZC3/Uf/ANKnDMp6umveX8lULlp6Z8jssbXyO/Cxpefc0XXoLDNV+Fw2PQCVw9KYmX6T1fkpLTUkcbcsbWRtHosaGj3DYrKJxz8WivJHP68vueeKHVvik21tNIwdshbF8nkH5KQ0Wo+sd97NTxDsbnlI8LNHzV1gLKtg5J+LXvy4Xp9ysaPUXTD76onf6jWR/rmW7pNUmFM3xPlPa+R5+TSB8lM0U4OWWu1Et5v6fQ0tLoZh8fmUtMD2mNrj73AlbWGlYwWY1rB2NAb+i5UQ55TlLzPIWLLKIUCIiAIiIAiIgCIiAJZEQGLJZZRAYa0DdsWURAEREAREQGCqEq9U+IOrJY4og2ESvyTPe1rOjLiWbiXHZbYAr8RQ1k6KNROnPD1KuwXUdC2zquZ8p/ZxDo29xebuPhlU7wfRWjpf/TwRRn8YF3nvkddx962yJgrZqLLPMwiIpMQiIgCIiAIiIAiIgCIiAIiIAiIgCIiAIiIAiIgCIiAIiIAiIgCIiAIiIAiIgCIiAIiIAiIgCIiAIiIAiIgCIiAIiIAiIgCIiAIiIAiIgCIiAIiIAiIgCIiAIiIAiIgCIiAIiIAiIgCIiAIiIAiIgCIiAIiIAiIgCIiAIiIAiIgCIiAIiIAiIgCIiAIiIAiIgCIiAIiIAiIgCIiAIiIAiIgCIiAIiIAiIgCIiAIiIAiIgP/Z"/>
          <p:cNvSpPr>
            <a:spLocks noChangeAspect="1" noChangeArrowheads="1"/>
          </p:cNvSpPr>
          <p:nvPr/>
        </p:nvSpPr>
        <p:spPr bwMode="auto">
          <a:xfrm>
            <a:off x="63500" y="-893763"/>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80914" name="AutoShape 18" descr="data:image/jpeg;base64,/9j/4AAQSkZJRgABAQAAAQABAAD/2wCEAAkGBhASDxQQEBQQEBAUDxAQFhAUFRYSFRQVFBAVFhQSEhIXGyYeFxkkGhcVHy8gIycpLCwtFyAxNTIqNSYrLSkBCQoKDgwOGg8PGjUkHCMuKSksLC0qLCwpLiwpLCwpKS0qKikpLCwsKTAsLC8yLCwsLCwsLC0sLCwsLCwsMCwpKf/AABEIAMIBAwMBIgACEQEDEQH/xAAcAAEAAgIDAQAAAAAAAAAAAAAABgcBBQMECAL/xABJEAABAwICBgUJBQUGBQUAAAABAAIDBBEFEgYHITFBYRMiUXGBFDJCcoKRkqGiIzNSYrFTk7LB0xVDg8LD4Rez0uPxNERUY3P/xAAaAQEAAwEBAQAAAAAAAAAAAAAAAQIDBAUG/8QAMREAAgIBAgQEBAYCAwAAAAAAAAECAxEEMRIhQVEFMoGRQmGx0RNScaHB8CLhFBUj/9oADAMBAAIRAxEAPwC8UREAREQBERAEREAREQBERAEREAREQBERAEREAREQBERAEREAREQBERAEREAREQBERAEREAREQBERAEREAREQBERAEREAREQBERAEREAREQBERAEREAREQBERAEREAREQBERAERYQGUWEQGUS66lVi9PF97NDH68jWfqUJSb2O2ijtTrCwtnnVcB9Rxk/gBWsqNb2FN3SySerFJ/mAQ2jprpbQfsyaoq7l130A82Ord7MbR85F1JdelP6NNMe97G/pdRk2Xh+pfwMs9FVDte7eFI7xnA/01xnXu7hRj9+f6SZNF4Xqn8H7r7ltoqj/wCOzv8A4jf35/prI17njRj9/wD9pMk/9VqvyfuvuW2iqhuvdvGkd4TA/wCmuxHr1p/Sppx3PY79bJko/DdSvg/dfcs9FXcWu+gPnR1bfZjd+ki70GuDC3b5JWetE/8AygpkyejvW8H7E2RRmn1kYW/dVRD180f8bQttTaRUcn3dRTyerKx3yBUmMqpx80WvQ2CLAcl0MzKIiAIiIAiIgCIiAIuCrrYomGSV7ImDe97gxo7ydihmL64sOhuIjJVO/wDrbZt//wBH2HuumTSFc5+VZJ0sEqkcW121r7injhp29pvM/wB5s36SodimlVbU/f1E0gPol5az922zfkq8SO2Hh1kvM8HofE9MaCnuJqmBjh6GcOf8Dbu+Si+Ia66BlxEyec9oaI2+95B+lUYFt9H9F6qtfkpoy+xGZ56sbPXedg7tp5KvEzsj4fTBZm/4RN6/XlUn7inhj5yOdKfcMoUerdaWKyf3/RjsjYxnzsXfNTTCdRsYANXO97uLIQGNHLO8En3Bbk6m8LtbLPf8XSm/6W+SnDKq/RVvCjn0z9SlazHqqX72eok5Ple4e4my6Nla+PakLNLqKYuI29FNbbyErQLHvHiFV9dQSwyOimY6ORhs5jhYj/bnuKjB62mvqtX/AJv02OArCFFJ2owshYWQhqjKyFhZCGiMrBWVgoGYK+V9L5QozKIiGbMoQiKDJnPTYhLGbxSSxn8j3M/hIW6o9YWKRebVTHk8iX/mAqPIq5OedcJeZJ+hP6LXTiDPvG08w5scx3va63yUhoNesJsJ6aVnON7ZPk4N/VU+sFTxM456KiXw+x6Fw/Wphctvt+iJ4StdH9RGX5qTUeIRStzRSRyt/ExzXj3tK8plfcEzmOzMc5jvxNJafeNqtxHFPw2PwyPWKLzlhms3FILWqHSt/DMBKPiPW+pT7Q7XA+pqYqWoga18rsglicbA5SReN1yBs35ipUkcVmisgs7os9FhFY4iudeNE51BFICcsdS3MOFnsc0OPcbD2lSAXprTfC/KMNqYQLuMDnNH52ddn1NC8ygrOW57fh8s1tdmZRF2cNw9888cEYvJJI2NvZdxtc8hvPIKp6ecLLJLq/0DfiEpc/MyljI6SQb3Hf0UZ7bbzwB5hXXW19DhdIC7JTwMGVrGja4/hY3e9x/3J4r4YKXCcO2nLBBHtPpPcTvtxe9x957FQGkukk9fUGonPaI4gerEy+xrefaeJ8AL+U8bE9bZ2gv77kq0i1yVs5LaQCji2gOsHzOHaSeqzuA8So5QOxKtlLY5ayd4GZxMzw1g/E95cGsHM2XW0ewGWsqWU0PnPNy47mNHnPdyA95sOKnOsOuhw+lZg9F1XPaJKmT03NO4PcPSfbaODQBuKrvzZ2yjXQ1XXHMn3+rI7o7rHr6R4+1fUxA9aGV5kBH5JDdzT2EG3IqwtOMIgxTDG4hTC8scRlabdZzG36WB/MWdbmNnnKlAFdOpCcuoZozta2pNvaiYSPeL+KtHsNZUqUr6+Uk+nUpVF28XpBFUzQjdHUTRDuZK5o+QC6iI9quXFFSXUwshYWQhujKyFhfTGkkAXJJsANpPIBC5udGdE6mvkMdOG2aAXyPOVjAd1yATc2NgATsPYutpHgppKp9M57JXx5czmXsC5odl28RdXJSRswTBTI8NM+XO4fjqJBZsfMN2DuaSqcwXDJq6sbFculnlLnyHbvJdJI7uFyh5NGtndbOW1cf7k2WjWr6srYzLEI44QSOllcWNJG/LYEm3bayjThtNiCLnaNoPMcldGs7GWUGGx4fTdR0zOhAG9kLRaRxPa6+W/HM48FU+j2ATVlQymgAzuubnY1jR5z3HgB/MDig0urncpWz5QWxrkUy0+0Fiw6OC07pZZS8OYWhos0Al7QCSBcgbb71DUOqq6F0eKD5GURFBLCIsgcBtPYP0CqZMwsFWrUaD0OHYU6qro+nqjHYMc5waJZBZkTWtIvbeSb+a4hVSNylrByVXxub4dkCsLJWyk0arG03lboJW0/V+1IsOsQGmx22JIF7W2qC7kluzWKaaoKHpMWjdwiiml+jox85FC1amoehvJVTngyKEH1i5zv4WKVucmrlw1Sf95lwWRZRanzhgry5pHhnk9bPBuEc8jR6ua7PpLV6kVEa6cM6PEhKN08DHe1H1HfSGe9Vlsej4fPFjj3ICp9qXw4SYkZT/AHMD3j1nkMH0l6gKs3UVKBVVLOLqeNw7myWP8QVI7nqaptUywfGuvSMyVLKFh+zhDZZB2yvb1AfVYb+3yVcLv6SVpmrqmY7c9VMR6okLWj4QFz6KYGaythptuV7xnPZG3rSH4QR3kKN2W08VTSs9sstLVthEdBhkmI1As6SIzHtbC0EsaObvO55m9ip/EsSkqJ5KmU3klkMjuV9zRyAsByCt3XVjAio4qJlm9M8EtHCKGxtbgC7J8JVNKz7GWhTslK+W7Cv7VPhBp8LY54s6Z7qg34NcAGX9hrT4qqtX+hrq+qAcCKaMh0ruBG8RA9rvkLnsvbGs3SNtFhz2sIbNM008TRstdtnvA4Brb+Jb2qVy5lPEreNqiO/Uo2qL6qtkMTS989VM5jW7S7pJXFoHgVtNJtBaighjlqXwB0rywQtcXPFm5iT1bWGwGxPnBTXUnowMr69423MEN+AA+0ePk3wd2qLaS4hJi+MCOI3j6XyaHiAxruvNbnZz+4AcE6HTHUyVqqh5Yr/J/odTRnV7W1zDLEGRwgkdLK4taSN+UAEm3ba3NRx7QCQCHWJGYbjY7xyV2azcVZh+FsoqbqOlb5Oy29sTWjpX37SCG37XkqCasNDW1tSXyi9NAGueOD3HzI+7YSeQtxTqaafXSlGd1nKC27nX0a1b1tazpWNbFCd0spLQ71GgEuHO1ual2h+qmaCvjmqDDLBGDK18bswdICAxpBAOw9bs6oXR1u6YOdN/ZtO4shia3psvVzuIBEWz0Gttcdpt6Kl2ikDMKwLppBYiJ1W9va94GSPkbZG95Kk49RrNTKnjeEpckuuP1IVrm0i6arbRsN46YZn9hme3d7LCPFzlvtTGjgZDJXyCxkvHGTwjaeu/xcLexzVWUdPNV1TWk5p6ifa788j9rjy2k9wVyaycSZh+ENpIOq6VraSPtEYb9q/4dl+14ULuW1EXRp4aaHmluVPpnpCa6vlqASY79FEOyJhIafaN3e0tpoZT4rTtkr6OEGMQSB0koaGFjbOcW5nNLrZPRvustZoZo6a2tip9oZfPIRwjZtd3E7Gjm4Kx9cekDaeljw6CzDK0Z2t2ZIGbAwDgHEW7muHFOh0XzVKhpIRy3vnsVViGJVNZUdJM5887yGNAF+PVZGxu4bdw7ea3Y1Y4plzdBty5uj6SLpLepmv4b13NT4j/ALVZ0lr9DN0d/wAeUbueTOuvpfg1Zh+JGqcXEuqXTxVO0h/XzBjiNxA6pb2ckLzslC1UVYXLPPr8kRllFIZOhDHmXMWdEGkvzA2Lclr32HYu/VaKV0Tc0lLUsb+IxPsO8gbFs6DTyWOvnxAxQunlhkY1rbtZG9zWNEljcnzNovtzHaFNdD8ExiY+WV1bU0sP3mQuALm77mNwyRM72+A3oUv1VlXOSSWOr69lgqbyZ+UvyvyNIBdlOUE7gXWsCphqo0e8pxBsjxeKnAmd2F9/sm/EC72F39aGsNlWBR0hz07Xh8k3CRzfNaztYDtvxNrbBtmerTCXUuEdM1meedrqgM3F3VtCy53AgA8s5UJczmv1U3p3JrDfJEH1x6SdPWilYbxUw63YZnDrfC2ze8uUAKlVXV0FM5wLRitY57nyzue5lK2Rxu8RtbZ022+0kA8F0NKMVo5zCaSmFKRF9tY9V0hAuGMubNFjt3m+0bFVl9M+CKgovHc6ujc9MyshfVgmnbIHPAGa4AJF28Rmy3HEXUu1j6zG1sYpKVr20+ZrnyPGV0habta1nBoNjt2kgbrbZNg+j9LhOEurauKOSqMYeRI0OIe/ZHTsDt20i5H5uACpi547+Wz3BS+XIzjwaizi/L7BXrqVocmGmQjbLUyvvyaGxj5tcqKXpbQOh6HDKWPcfJ2PPfIOkd83FTHcz8RlitLuzfoiLQ8MKtteOGZ6OKoG+GfKfVlbY/U1nvVkrR6bYX5Rh1TCBdxgc5o/Ozrs+poUPY2onwWRl8zzMtvovpJLQ1LamINc4NewsdfK5rhuNtu8NPgtQCiyPp3FSjh7H0STcnaSSSeZNyrg1J6PZY5a542vJhj9RpvI4d7gB7BVW4Hg8lVUx00XnyODb8Gje555AXPgvQ2J1MWGYY5zBZlPT5WA+k4DLGDzc8i/eVaK6nn6+3hgqo7v6FLaz8Z8pxWaxuyG1M32LmQ/GXe4L50O0Aqa94cAYqYHrVDhsPaIh6bvkOJ4Hj0MxPDopHy4lFNUvzBzbBr2XJJcZGFwzEntuOSmmKa8WNbkoqZwsLB0xaxrey0UZNxyzBQsbs0c7aoKqqPPv0J059DhFDttDBGO98jz2cXyOt/4A2ULpZpRLX1RqJBlaBliivcRsvsHNx3k8TyAt1sbx2prJelqpHSuHmjcxg7GMGxo/XjddEFTnJro9E63+JZzkX/itO6g0fkjiBEkVCW3G8Pc20kngXOd4KB6j8MDq2WYgEQ0+UcnSOtf4WvHitk/Xp9nbyTNJlsbygRk227MhNuS0+j+t2aCWR0sMLoXgZYIGtgbGQTtBykuuDtzHgN25WysnHXRqFXZHg5y659z4101LnYo1jrhsdLHl7Dnc8ucPGw9lWFqioBHhUbrWdLJLK64tfrljfDKwKAaQa4Jp7dDTU8JG6WQCokbzZmaGt9xWdGNb9RTROjqGOrSXueJHS5HjNvaSWkFvYNlvdaE+ZrPT6ielVShjDzvv6EawyjfVYo2Oa+eauPSg7xeYmQHuGb3K2NdJf8A2Y1rAchqoRJbcGAPIv2DOGfJQLENalS+pZURQ01Nle1zg1odJKARdks9g7KRssLeK29frxqHMyw0sMZItmkkdKPgDW/Mp0L3U6icqpKvlHpk6mpvBzJX9O5rskMTyH2OXpHWYBm3XyueV2Nd7ZTW0/Vd0QpjkNjlL3SnOAe2wj+S0uD6zq+GpNRI/wApzMLOhcejjaLgjo2s2MOzfY7N67eL65MRmaWxCGlB9JgMj/Bz9g+G6dDWynUy1SucOm2f5/0S3Uzo6+GKapmjfG+RzY2B7S09G0Zi4A7bFxHwKA6etnqcaqGBj3SdK2GOMAk5WtaGZR2G+a+7rLk0d1nV1Gx7BkqOkkMpdOXvdmIAJzhwNrAbCuLFdZ+KTuv03QNBBywNEe43ALjdxHIm3JBGjUx1MrnFPPz5GqxDDKrD6lrZAYZ2ZJmkEO43a5rhcHaCPAhXY+qjxLAnTVDWsz00rz2MkizjpGdgzNuORsoBLrYZOxra6gpqtzdz82TvIa5jrX42NlwYxrfrJGCKkZFQxBoaMlpHgAWAa4tDWDub4qcmephqL+HMMST3zy9CQaqNX+wV1ZGQ7YYYXttbj0zmnj+G/Zfstx614cWnc5rYZBh8f7NzXmUjaZJmsJcG9gIsLXO3dG6HWviUVMKdro3EXtUSNdJKLuJNy52Vx27yD4rgodaGKxuzGoMo4slYxzT8IBHgQoM5afUyu/Emk8bJvl6GkwXAp6qURQMc8kgEtHVYL7XPduaBzV56daRuw2lpnRNYY/KoYHNcL/YiN5cG9hs0WKp7HtP6+rGSSQRRXDuigb0TSQbgv2lztoBsTbkvrSnT2qr4oopxE1sTs92NIL35S3M65IGwnYLb1XOC99Ft8oOccJdMkp1y6PRR9BWU7GtZJmjeWABpdYOifs2XIzi/GwUY1c4IKrE4Y3i8bCZ3jtEe0A8i/IPErsYZrLq4qUUj2U1VAG5A2oYX2aNzTZwDgOF91ht2Lgw3WJWQTCSFtNDGL3pooWxRPuPTy9dxHAl2xOWSIwvhU6sd8PJKNemKPM1PSC4jDDUHse9zixo5loDvjVZ1NK+NxZI18bxYlj2lrhcAi7TtGwg+KmeL64MRmblYKen/ADxsLpBf8LnkhveBdQmSRznFz3Oe5xLnOcS5zid5JO0lHuW0kJ1w4ZLB90lMZJGRDe+RkY73uDR+q9WwxBrQ0bA0BoHICwXnDV1Q9LitK3g2bpT/AITXSfq0L0kFaJweIy/yUQiIrnlhYKyiA8uaS4Z5PW1EG4RzyNHq5rs+ktWuU+104X0eItmA2TwNd7cZyO+no/eoXhFa2Goimc0SNjmjkMZ9IMeHFvyWT3PqKZ8VSl8i7tVmhHkcHlEzbVUzRcHfFHvEfJx2F3gOCjuu/SMF0WHsO4iomt4iJh+breqpJiWt7Do6bpYnmaYt6tPZzX5iN0lxZgB3m/ddUdXV8k80k8zs0sjy9zuZ4AcABsA4ABS2tkedpqbLrvxLFscCIiqe+giIpRogsLKwrGiMLIWFkIaoyshLLLGk7tp7BtQuF8rYQYDVv8ynqH+rFI79GrvxaB4m7dSVHtMyfxWQzldXHeS9zQFfKlseq3Fnf+2I9aSEf512Y9T+KHfHE3vlb/K6k55ayhfGvdEKRTxmpbEjvNKO+R38mFco1JYj+0pB7cn9NDF67T/nRX6Kw/8AghX/ALWk+KT+msHUjiH7SkPtyf01GGZPW6f86K9RT52pXEhudSH/ABH/AM41wP1PYoNzYHd0o/mAq4ZX/l0P40QhYKl8mqjFh/cB3dLF/N4XTm1c4q3fSTH1Sx/8LimGR+PU9pL3RGysLbzaIYg3zqSrH+DIfmAuhNQSs8+OVnrMc39QoJ44vZk81I0ObEJJTuipnC/5pHtA+QerxVX6iqC1PUz/AI52RA8o2XPzk+StBaR2PntbLiuYREVjjCIiArfXfheeiinA2wz5SfyStsfqaxUkvTWmmF+UYdUwgXc6B5aPzs67PqaF5lBWctz3fDp5rcezMr6XyvoDbbidw7e5VPUQRSPCNXmJVNiyB7GH05fsm99ndYjuBU0wrUYdhqqjvZC3/Uf/ANKnDMp6umveX8lULlp6Z8jssbXyO/Cxpefc0XXoLDNV+Fw2PQCVw9KYmX6T1fkpLTUkcbcsbWRtHosaGj3DYrKJxz8WivJHP68vueeKHVvik21tNIwdshbF8nkH5KQ0Wo+sd97NTxDsbnlI8LNHzV1gLKtg5J+LXvy4Xp9ysaPUXTD76onf6jWR/rmW7pNUmFM3xPlPa+R5+TSB8lM0U4OWWu1Et5v6fQ0tLoZh8fmUtMD2mNrj73AlbWGlYwWY1rB2NAb+i5UQ55TlLzPIWLLKIUCIiAIiIAiIgCIiAJZEQGLJZZRAYa0DdsWURAEREAREQGCqEq9U+IOrJY4og2ESvyTPe1rOjLiWbiXHZbYAr8RQ1k6KNROnPD1KuwXUdC2zquZ8p/ZxDo29xebuPhlU7wfRWjpf/TwRRn8YF3nvkddx962yJgrZqLLPMwiIpMQiIgCIiAIiIAiIgCIiAIiIAiIgCIiAIiIAiIgCIiAIiIAiIgCIiAIiIAiIgCIiAIiIAiIgCIiAIiIAiIgCIiAIiIAiIgCIiAIiIAiIgCIiAIiIAiIgCIiAIiIAiIgCIiAIiIAiIgCIiAIiIAiIgCIiAIiIAiIgCIiAIiIAiIgCIiAIiIAiIgCIiAIiIAiIgCIiAIiIAiIgCIiAIiIAiIgCIiAIiIAiIgCIiAIiIAiIgP/Z"/>
          <p:cNvSpPr>
            <a:spLocks noChangeAspect="1" noChangeArrowheads="1"/>
          </p:cNvSpPr>
          <p:nvPr/>
        </p:nvSpPr>
        <p:spPr bwMode="auto">
          <a:xfrm>
            <a:off x="63500" y="-893763"/>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pl-PL"/>
          </a:p>
        </p:txBody>
      </p:sp>
      <p:pic>
        <p:nvPicPr>
          <p:cNvPr id="80916" name="Picture 20" descr="http://www.recomena.pl/upload/items/3864_2_pudliszki_logo2.jpg"/>
          <p:cNvPicPr>
            <a:picLocks noChangeAspect="1" noChangeArrowheads="1"/>
          </p:cNvPicPr>
          <p:nvPr/>
        </p:nvPicPr>
        <p:blipFill>
          <a:blip r:embed="rId10" cstate="print"/>
          <a:srcRect/>
          <a:stretch>
            <a:fillRect/>
          </a:stretch>
        </p:blipFill>
        <p:spPr bwMode="auto">
          <a:xfrm>
            <a:off x="6084168" y="2924944"/>
            <a:ext cx="1679509" cy="1259632"/>
          </a:xfrm>
          <a:prstGeom prst="rect">
            <a:avLst/>
          </a:prstGeom>
          <a:noFill/>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122912" cy="1143000"/>
          </a:xfrm>
        </p:spPr>
        <p:txBody>
          <a:bodyPr>
            <a:normAutofit fontScale="90000"/>
          </a:bodyPr>
          <a:lstStyle/>
          <a:p>
            <a:r>
              <a:rPr lang="en-GB" b="1" dirty="0" smtClean="0"/>
              <a:t>What is the value of a brand in the contemporary world?</a:t>
            </a:r>
            <a:endParaRPr lang="en-GB" b="1" dirty="0"/>
          </a:p>
        </p:txBody>
      </p:sp>
      <p:graphicFrame>
        <p:nvGraphicFramePr>
          <p:cNvPr id="5" name="Symbol zastępczy zawartości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6264696" cy="1143000"/>
          </a:xfrm>
        </p:spPr>
        <p:txBody>
          <a:bodyPr>
            <a:normAutofit fontScale="90000"/>
          </a:bodyPr>
          <a:lstStyle/>
          <a:p>
            <a:r>
              <a:rPr lang="en-GB" b="1" dirty="0" smtClean="0"/>
              <a:t>Brand expressed in monetary terms</a:t>
            </a:r>
            <a:endParaRPr lang="en-GB" b="1"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graphicFrame>
        <p:nvGraphicFramePr>
          <p:cNvPr id="5" name="Tabela 4"/>
          <p:cNvGraphicFramePr>
            <a:graphicFrameLocks noGrp="1"/>
          </p:cNvGraphicFramePr>
          <p:nvPr/>
        </p:nvGraphicFramePr>
        <p:xfrm>
          <a:off x="2411760" y="1396998"/>
          <a:ext cx="4752527" cy="4336257"/>
        </p:xfrm>
        <a:graphic>
          <a:graphicData uri="http://schemas.openxmlformats.org/drawingml/2006/table">
            <a:tbl>
              <a:tblPr/>
              <a:tblGrid>
                <a:gridCol w="636341"/>
                <a:gridCol w="636341"/>
                <a:gridCol w="636341"/>
                <a:gridCol w="639877"/>
                <a:gridCol w="639877"/>
                <a:gridCol w="1563750"/>
              </a:tblGrid>
              <a:tr h="214539">
                <a:tc gridSpan="6">
                  <a:txBody>
                    <a:bodyPr/>
                    <a:lstStyle/>
                    <a:p>
                      <a:pPr indent="172720">
                        <a:lnSpc>
                          <a:spcPct val="115000"/>
                        </a:lnSpc>
                        <a:spcAft>
                          <a:spcPts val="0"/>
                        </a:spcAft>
                      </a:pPr>
                      <a:r>
                        <a:rPr lang="en-GB" sz="1100" b="1" noProof="0" dirty="0" smtClean="0">
                          <a:solidFill>
                            <a:schemeClr val="accent6">
                              <a:lumMod val="10000"/>
                              <a:lumOff val="90000"/>
                            </a:schemeClr>
                          </a:solidFill>
                          <a:latin typeface="Arial"/>
                          <a:ea typeface="Times New Roman"/>
                          <a:cs typeface="Times New Roman"/>
                        </a:rPr>
                        <a:t>Ranking of brand</a:t>
                      </a:r>
                      <a:r>
                        <a:rPr lang="en-GB" sz="1100" b="1" baseline="0" noProof="0" dirty="0" smtClean="0">
                          <a:solidFill>
                            <a:schemeClr val="accent6">
                              <a:lumMod val="10000"/>
                              <a:lumOff val="90000"/>
                            </a:schemeClr>
                          </a:solidFill>
                          <a:latin typeface="Arial"/>
                          <a:ea typeface="Times New Roman"/>
                          <a:cs typeface="Times New Roman"/>
                        </a:rPr>
                        <a:t> value </a:t>
                      </a:r>
                      <a:r>
                        <a:rPr lang="en-GB" sz="1100" b="1" noProof="0" dirty="0" smtClean="0">
                          <a:solidFill>
                            <a:schemeClr val="accent6">
                              <a:lumMod val="10000"/>
                              <a:lumOff val="90000"/>
                            </a:schemeClr>
                          </a:solidFill>
                          <a:latin typeface="Arial"/>
                          <a:ea typeface="Times New Roman"/>
                          <a:cs typeface="Times New Roman"/>
                        </a:rPr>
                        <a:t>- 2011</a:t>
                      </a:r>
                      <a:endParaRPr lang="en-GB" sz="800" noProof="0" dirty="0">
                        <a:solidFill>
                          <a:schemeClr val="accent6">
                            <a:lumMod val="10000"/>
                            <a:lumOff val="90000"/>
                          </a:schemeClr>
                        </a:solidFill>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r>
              <a:tr h="138459">
                <a:tc rowSpan="3">
                  <a:txBody>
                    <a:bodyPr/>
                    <a:lstStyle/>
                    <a:p>
                      <a:pPr>
                        <a:lnSpc>
                          <a:spcPct val="115000"/>
                        </a:lnSpc>
                        <a:spcAft>
                          <a:spcPts val="0"/>
                        </a:spcAft>
                      </a:pPr>
                      <a:endParaRPr lang="pl-PL" sz="600" b="1" dirty="0" smtClean="0">
                        <a:latin typeface="Arial"/>
                        <a:ea typeface="Calibri"/>
                        <a:cs typeface="Times New Roman"/>
                      </a:endParaRPr>
                    </a:p>
                    <a:p>
                      <a:pPr>
                        <a:lnSpc>
                          <a:spcPct val="115000"/>
                        </a:lnSpc>
                        <a:spcAft>
                          <a:spcPts val="0"/>
                        </a:spcAft>
                      </a:pPr>
                      <a:r>
                        <a:rPr lang="pl-PL" sz="600" b="1" noProof="0" dirty="0" smtClean="0">
                          <a:latin typeface="Arial"/>
                          <a:ea typeface="Calibri"/>
                          <a:cs typeface="Times New Roman"/>
                        </a:rPr>
                        <a:t>Brand ranking</a:t>
                      </a:r>
                      <a:endParaRPr lang="en-GB"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rowSpan="3">
                  <a:txBody>
                    <a:bodyPr/>
                    <a:lstStyle/>
                    <a:p>
                      <a:pPr>
                        <a:lnSpc>
                          <a:spcPct val="115000"/>
                        </a:lnSpc>
                        <a:spcAft>
                          <a:spcPts val="0"/>
                        </a:spcAft>
                      </a:pPr>
                      <a:endParaRPr lang="pl-PL" sz="600" b="1" dirty="0" smtClean="0">
                        <a:latin typeface="Arial"/>
                        <a:ea typeface="Times New Roman"/>
                        <a:cs typeface="Times New Roman"/>
                      </a:endParaRPr>
                    </a:p>
                    <a:p>
                      <a:pPr>
                        <a:lnSpc>
                          <a:spcPct val="115000"/>
                        </a:lnSpc>
                        <a:spcAft>
                          <a:spcPts val="0"/>
                        </a:spcAft>
                      </a:pPr>
                      <a:r>
                        <a:rPr lang="en-GB" sz="600" b="1" noProof="0" dirty="0" smtClean="0">
                          <a:latin typeface="Arial"/>
                          <a:ea typeface="Times New Roman"/>
                          <a:cs typeface="Times New Roman"/>
                        </a:rPr>
                        <a:t>Brand name</a:t>
                      </a:r>
                      <a:endParaRPr lang="en-GB"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600" b="1" dirty="0" smtClean="0">
                          <a:latin typeface="Arial"/>
                          <a:ea typeface="Times New Roman"/>
                          <a:cs typeface="Times New Roman"/>
                        </a:rPr>
                        <a:t>Brand</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600" b="1" dirty="0" smtClean="0">
                          <a:latin typeface="Arial"/>
                          <a:ea typeface="Times New Roman"/>
                          <a:cs typeface="Times New Roman"/>
                        </a:rPr>
                        <a:t>Brand</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600" b="1" noProof="0" smtClean="0">
                          <a:latin typeface="Arial"/>
                          <a:ea typeface="Times New Roman"/>
                          <a:cs typeface="Times New Roman"/>
                        </a:rPr>
                        <a:t>Change</a:t>
                      </a:r>
                      <a:r>
                        <a:rPr lang="en-GB" sz="600" b="1" baseline="0" noProof="0" smtClean="0">
                          <a:latin typeface="Arial"/>
                          <a:ea typeface="Times New Roman"/>
                          <a:cs typeface="Times New Roman"/>
                        </a:rPr>
                        <a:t> in</a:t>
                      </a:r>
                      <a:endParaRPr lang="en-GB" sz="800" noProof="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rowSpan="3">
                  <a:txBody>
                    <a:bodyPr/>
                    <a:lstStyle/>
                    <a:p>
                      <a:pPr>
                        <a:lnSpc>
                          <a:spcPct val="115000"/>
                        </a:lnSpc>
                        <a:spcAft>
                          <a:spcPts val="0"/>
                        </a:spcAft>
                      </a:pPr>
                      <a:endParaRPr lang="pl-PL" sz="800" dirty="0" smtClean="0">
                        <a:latin typeface="Calibri"/>
                        <a:ea typeface="Calibri"/>
                        <a:cs typeface="Times New Roman"/>
                      </a:endParaRPr>
                    </a:p>
                    <a:p>
                      <a:pPr algn="ctr">
                        <a:lnSpc>
                          <a:spcPct val="115000"/>
                        </a:lnSpc>
                        <a:spcAft>
                          <a:spcPts val="0"/>
                        </a:spcAft>
                      </a:pPr>
                      <a:r>
                        <a:rPr lang="pl-PL" sz="800" dirty="0" smtClean="0">
                          <a:latin typeface="Calibri"/>
                          <a:ea typeface="Calibri"/>
                          <a:cs typeface="Times New Roman"/>
                        </a:rPr>
                        <a:t>Industry</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145747">
                <a:tc vMerge="1">
                  <a:txBody>
                    <a:bodyPr/>
                    <a:lstStyle/>
                    <a:p>
                      <a:endParaRPr lang="pl-PL"/>
                    </a:p>
                  </a:txBody>
                  <a:tcPr/>
                </a:tc>
                <a:tc vMerge="1">
                  <a:txBody>
                    <a:bodyPr/>
                    <a:lstStyle/>
                    <a:p>
                      <a:endParaRPr lang="pl-PL"/>
                    </a:p>
                  </a:txBody>
                  <a:tcPr/>
                </a:tc>
                <a:tc>
                  <a:txBody>
                    <a:bodyPr/>
                    <a:lstStyle/>
                    <a:p>
                      <a:pPr algn="ctr">
                        <a:lnSpc>
                          <a:spcPct val="115000"/>
                        </a:lnSpc>
                        <a:spcAft>
                          <a:spcPts val="0"/>
                        </a:spcAft>
                      </a:pPr>
                      <a:r>
                        <a:rPr lang="pl-PL" sz="600" b="1" dirty="0" smtClean="0">
                          <a:latin typeface="Arial"/>
                          <a:ea typeface="Calibri"/>
                          <a:cs typeface="Times New Roman"/>
                        </a:rPr>
                        <a:t>value</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600" b="1" dirty="0" smtClean="0">
                          <a:latin typeface="Arial"/>
                          <a:ea typeface="Calibri"/>
                          <a:cs typeface="Times New Roman"/>
                        </a:rPr>
                        <a:t>value</a:t>
                      </a:r>
                      <a:endParaRPr lang="pl-PL" sz="800" dirty="0">
                        <a:latin typeface="Calibri"/>
                        <a:ea typeface="Calibri"/>
                        <a:cs typeface="Times New Roman"/>
                      </a:endParaRPr>
                    </a:p>
                  </a:txBody>
                  <a:tcPr marL="49175" marR="4917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600" b="1" noProof="0" smtClean="0">
                          <a:latin typeface="Arial"/>
                          <a:ea typeface="Times New Roman"/>
                          <a:cs typeface="Times New Roman"/>
                        </a:rPr>
                        <a:t>brand</a:t>
                      </a:r>
                      <a:endParaRPr lang="en-GB" sz="800" noProof="0">
                        <a:latin typeface="Calibri"/>
                        <a:ea typeface="Calibri"/>
                        <a:cs typeface="Times New Roman"/>
                      </a:endParaRPr>
                    </a:p>
                  </a:txBody>
                  <a:tcPr marL="49175" marR="4917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pl-PL"/>
                    </a:p>
                  </a:txBody>
                  <a:tcPr/>
                </a:tc>
              </a:tr>
              <a:tr h="153034">
                <a:tc vMerge="1">
                  <a:txBody>
                    <a:bodyPr/>
                    <a:lstStyle/>
                    <a:p>
                      <a:endParaRPr lang="pl-PL"/>
                    </a:p>
                  </a:txBody>
                  <a:tcPr/>
                </a:tc>
                <a:tc vMerge="1">
                  <a:txBody>
                    <a:bodyPr/>
                    <a:lstStyle/>
                    <a:p>
                      <a:endParaRPr lang="pl-PL"/>
                    </a:p>
                  </a:txBody>
                  <a:tcPr/>
                </a:tc>
                <a:tc>
                  <a:txBody>
                    <a:bodyPr/>
                    <a:lstStyle/>
                    <a:p>
                      <a:pPr algn="ctr">
                        <a:lnSpc>
                          <a:spcPct val="115000"/>
                        </a:lnSpc>
                        <a:spcAft>
                          <a:spcPts val="0"/>
                        </a:spcAft>
                      </a:pPr>
                      <a:r>
                        <a:rPr lang="pl-PL" sz="600" b="1" dirty="0" smtClean="0">
                          <a:latin typeface="Arial"/>
                          <a:ea typeface="Times New Roman"/>
                          <a:cs typeface="Times New Roman"/>
                        </a:rPr>
                        <a:t>(PLN million)</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600" b="1" dirty="0" smtClean="0">
                          <a:latin typeface="Arial"/>
                          <a:ea typeface="Times New Roman"/>
                          <a:cs typeface="Times New Roman"/>
                        </a:rPr>
                        <a:t>(PLN million)</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600" b="1" noProof="0" dirty="0" smtClean="0">
                          <a:latin typeface="Arial"/>
                          <a:ea typeface="Times New Roman"/>
                          <a:cs typeface="Times New Roman"/>
                        </a:rPr>
                        <a:t>value</a:t>
                      </a:r>
                      <a:endParaRPr lang="en-GB"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vMerge="1">
                  <a:txBody>
                    <a:bodyPr/>
                    <a:lstStyle/>
                    <a:p>
                      <a:endParaRPr lang="pl-PL"/>
                    </a:p>
                  </a:txBody>
                  <a:tcPr/>
                </a:tc>
              </a:tr>
              <a:tr h="268174">
                <a:tc>
                  <a:txBody>
                    <a:bodyPr/>
                    <a:lstStyle/>
                    <a:p>
                      <a:pPr algn="ctr">
                        <a:lnSpc>
                          <a:spcPct val="115000"/>
                        </a:lnSpc>
                        <a:spcAft>
                          <a:spcPts val="0"/>
                        </a:spcAft>
                      </a:pPr>
                      <a:r>
                        <a:rPr lang="pl-PL" sz="700" b="1">
                          <a:solidFill>
                            <a:srgbClr val="333333"/>
                          </a:solidFill>
                          <a:latin typeface="Arial"/>
                          <a:ea typeface="Times New Roman"/>
                          <a:cs typeface="Times New Roman"/>
                        </a:rPr>
                        <a:t> </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 </a:t>
                      </a:r>
                      <a:endParaRPr lang="pl-PL" sz="800">
                        <a:latin typeface="Calibri"/>
                        <a:ea typeface="Calibri"/>
                        <a:cs typeface="Times New Roman"/>
                      </a:endParaRPr>
                    </a:p>
                  </a:txBody>
                  <a:tcPr marL="49175" marR="4917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2011</a:t>
                      </a:r>
                      <a:endParaRPr lang="pl-PL" sz="800">
                        <a:latin typeface="Calibri"/>
                        <a:ea typeface="Calibri"/>
                        <a:cs typeface="Times New Roman"/>
                      </a:endParaRPr>
                    </a:p>
                  </a:txBody>
                  <a:tcPr marL="49175" marR="4917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2010</a:t>
                      </a:r>
                      <a:endParaRPr lang="pl-PL" sz="800">
                        <a:latin typeface="Calibri"/>
                        <a:ea typeface="Calibri"/>
                        <a:cs typeface="Times New Roman"/>
                      </a:endParaRPr>
                    </a:p>
                  </a:txBody>
                  <a:tcPr marL="49175" marR="4917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2011/2010</a:t>
                      </a:r>
                      <a:endParaRPr lang="pl-PL" sz="800">
                        <a:latin typeface="Calibri"/>
                        <a:ea typeface="Calibri"/>
                        <a:cs typeface="Times New Roman"/>
                      </a:endParaRPr>
                    </a:p>
                  </a:txBody>
                  <a:tcPr marL="49175" marR="4917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 </a:t>
                      </a:r>
                      <a:endParaRPr lang="pl-PL" sz="800">
                        <a:latin typeface="Calibri"/>
                        <a:ea typeface="Calibri"/>
                        <a:cs typeface="Times New Roman"/>
                      </a:endParaRPr>
                    </a:p>
                  </a:txBody>
                  <a:tcPr marL="49175" marR="4917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174">
                <a:tc>
                  <a:txBody>
                    <a:bodyPr/>
                    <a:lstStyle/>
                    <a:p>
                      <a:pPr algn="ctr">
                        <a:lnSpc>
                          <a:spcPct val="115000"/>
                        </a:lnSpc>
                        <a:spcAft>
                          <a:spcPts val="0"/>
                        </a:spcAft>
                      </a:pPr>
                      <a:r>
                        <a:rPr lang="pl-PL" sz="700" b="1">
                          <a:solidFill>
                            <a:srgbClr val="333333"/>
                          </a:solidFill>
                          <a:latin typeface="Arial"/>
                          <a:ea typeface="Times New Roman"/>
                          <a:cs typeface="Times New Roman"/>
                        </a:rPr>
                        <a:t>5</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Biedronka</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a:solidFill>
                            <a:srgbClr val="333333"/>
                          </a:solidFill>
                          <a:latin typeface="Arial"/>
                          <a:ea typeface="Times New Roman"/>
                          <a:cs typeface="Times New Roman"/>
                        </a:rPr>
                        <a:t>1 </a:t>
                      </a:r>
                      <a:r>
                        <a:rPr lang="pl-PL" sz="700" dirty="0" smtClean="0">
                          <a:solidFill>
                            <a:srgbClr val="333333"/>
                          </a:solidFill>
                          <a:latin typeface="Arial"/>
                          <a:ea typeface="Times New Roman"/>
                          <a:cs typeface="Times New Roman"/>
                        </a:rPr>
                        <a:t>712.0</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a:solidFill>
                            <a:srgbClr val="333333"/>
                          </a:solidFill>
                          <a:latin typeface="Arial"/>
                          <a:ea typeface="Times New Roman"/>
                          <a:cs typeface="Times New Roman"/>
                        </a:rPr>
                        <a:t>1 </a:t>
                      </a:r>
                      <a:r>
                        <a:rPr lang="pl-PL" sz="700" dirty="0" smtClean="0">
                          <a:solidFill>
                            <a:srgbClr val="333333"/>
                          </a:solidFill>
                          <a:latin typeface="Arial"/>
                          <a:ea typeface="Times New Roman"/>
                          <a:cs typeface="Times New Roman"/>
                        </a:rPr>
                        <a:t>350.3</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27%</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700" noProof="0" smtClean="0">
                          <a:solidFill>
                            <a:srgbClr val="333333"/>
                          </a:solidFill>
                          <a:latin typeface="Arial"/>
                          <a:ea typeface="Times New Roman"/>
                          <a:cs typeface="Times New Roman"/>
                        </a:rPr>
                        <a:t>Food retailer</a:t>
                      </a:r>
                      <a:endParaRPr lang="en-GB" sz="800" noProof="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189471">
                <a:tc>
                  <a:txBody>
                    <a:bodyPr/>
                    <a:lstStyle/>
                    <a:p>
                      <a:pPr algn="ctr">
                        <a:lnSpc>
                          <a:spcPct val="115000"/>
                        </a:lnSpc>
                        <a:spcAft>
                          <a:spcPts val="0"/>
                        </a:spcAft>
                      </a:pPr>
                      <a:r>
                        <a:rPr lang="pl-PL" sz="700" b="1">
                          <a:solidFill>
                            <a:srgbClr val="333333"/>
                          </a:solidFill>
                          <a:latin typeface="Arial"/>
                          <a:ea typeface="Times New Roman"/>
                          <a:cs typeface="Times New Roman"/>
                        </a:rPr>
                        <a:t>9</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Mlekovita</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a:solidFill>
                            <a:srgbClr val="333333"/>
                          </a:solidFill>
                          <a:latin typeface="Arial"/>
                          <a:ea typeface="Times New Roman"/>
                          <a:cs typeface="Times New Roman"/>
                        </a:rPr>
                        <a:t>1 </a:t>
                      </a:r>
                      <a:r>
                        <a:rPr lang="pl-PL" sz="700" dirty="0" smtClean="0">
                          <a:solidFill>
                            <a:srgbClr val="333333"/>
                          </a:solidFill>
                          <a:latin typeface="Arial"/>
                          <a:ea typeface="Times New Roman"/>
                          <a:cs typeface="Times New Roman"/>
                        </a:rPr>
                        <a:t>058.8</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a:solidFill>
                            <a:srgbClr val="333333"/>
                          </a:solidFill>
                          <a:latin typeface="Arial"/>
                          <a:ea typeface="Times New Roman"/>
                          <a:cs typeface="Times New Roman"/>
                        </a:rPr>
                        <a:t>1 </a:t>
                      </a:r>
                      <a:r>
                        <a:rPr lang="pl-PL" sz="700" dirty="0" smtClean="0">
                          <a:solidFill>
                            <a:srgbClr val="333333"/>
                          </a:solidFill>
                          <a:latin typeface="Arial"/>
                          <a:ea typeface="Times New Roman"/>
                          <a:cs typeface="Times New Roman"/>
                        </a:rPr>
                        <a:t>003.0</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6%</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noProof="0" dirty="0" smtClean="0">
                          <a:solidFill>
                            <a:srgbClr val="333333"/>
                          </a:solidFill>
                          <a:latin typeface="Arial"/>
                          <a:ea typeface="Times New Roman"/>
                          <a:cs typeface="Times New Roman"/>
                        </a:rPr>
                        <a:t>Milk and diary</a:t>
                      </a:r>
                      <a:r>
                        <a:rPr lang="en-GB" sz="700" baseline="0" noProof="0" dirty="0" smtClean="0">
                          <a:solidFill>
                            <a:srgbClr val="333333"/>
                          </a:solidFill>
                          <a:latin typeface="Arial"/>
                          <a:ea typeface="Times New Roman"/>
                          <a:cs typeface="Times New Roman"/>
                        </a:rPr>
                        <a:t> products</a:t>
                      </a:r>
                      <a:endParaRPr lang="en-GB"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96">
                <a:tc>
                  <a:txBody>
                    <a:bodyPr/>
                    <a:lstStyle/>
                    <a:p>
                      <a:pPr algn="ctr">
                        <a:lnSpc>
                          <a:spcPct val="115000"/>
                        </a:lnSpc>
                        <a:spcAft>
                          <a:spcPts val="0"/>
                        </a:spcAft>
                      </a:pPr>
                      <a:r>
                        <a:rPr lang="pl-PL" sz="700" b="1">
                          <a:solidFill>
                            <a:srgbClr val="333333"/>
                          </a:solidFill>
                          <a:latin typeface="Arial"/>
                          <a:ea typeface="Times New Roman"/>
                          <a:cs typeface="Times New Roman"/>
                        </a:rPr>
                        <a:t>17</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Sokołów</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611.6</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211.1</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190%</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700" noProof="0" smtClean="0">
                          <a:solidFill>
                            <a:srgbClr val="333333"/>
                          </a:solidFill>
                          <a:latin typeface="Arial"/>
                          <a:ea typeface="Times New Roman"/>
                          <a:cs typeface="Times New Roman"/>
                        </a:rPr>
                        <a:t>Meat products</a:t>
                      </a:r>
                      <a:endParaRPr lang="en-GB" sz="800" noProof="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174896">
                <a:tc>
                  <a:txBody>
                    <a:bodyPr/>
                    <a:lstStyle/>
                    <a:p>
                      <a:pPr algn="ctr">
                        <a:lnSpc>
                          <a:spcPct val="115000"/>
                        </a:lnSpc>
                        <a:spcAft>
                          <a:spcPts val="0"/>
                        </a:spcAft>
                      </a:pPr>
                      <a:r>
                        <a:rPr lang="pl-PL" sz="700" b="1">
                          <a:solidFill>
                            <a:srgbClr val="333333"/>
                          </a:solidFill>
                          <a:latin typeface="Arial"/>
                          <a:ea typeface="Times New Roman"/>
                          <a:cs typeface="Times New Roman"/>
                        </a:rPr>
                        <a:t>18</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Wedel</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607.7</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730.9</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-17%</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noProof="0" smtClean="0">
                          <a:solidFill>
                            <a:srgbClr val="333333"/>
                          </a:solidFill>
                          <a:latin typeface="Arial"/>
                          <a:ea typeface="Times New Roman"/>
                          <a:cs typeface="Times New Roman"/>
                        </a:rPr>
                        <a:t>Confectionery products</a:t>
                      </a:r>
                      <a:endParaRPr lang="en-GB" sz="800" noProof="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174">
                <a:tc>
                  <a:txBody>
                    <a:bodyPr/>
                    <a:lstStyle/>
                    <a:p>
                      <a:pPr algn="ctr">
                        <a:lnSpc>
                          <a:spcPct val="115000"/>
                        </a:lnSpc>
                        <a:spcAft>
                          <a:spcPts val="0"/>
                        </a:spcAft>
                      </a:pPr>
                      <a:r>
                        <a:rPr lang="pl-PL" sz="700" b="1">
                          <a:solidFill>
                            <a:srgbClr val="333333"/>
                          </a:solidFill>
                          <a:latin typeface="Arial"/>
                          <a:ea typeface="Times New Roman"/>
                          <a:cs typeface="Times New Roman"/>
                        </a:rPr>
                        <a:t>28</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Społem</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465.8</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a:solidFill>
                            <a:srgbClr val="333333"/>
                          </a:solidFill>
                          <a:latin typeface="Arial"/>
                          <a:ea typeface="Times New Roman"/>
                          <a:cs typeface="Times New Roman"/>
                        </a:rPr>
                        <a:t>-</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700" noProof="0" smtClean="0">
                          <a:solidFill>
                            <a:srgbClr val="333333"/>
                          </a:solidFill>
                          <a:latin typeface="Arial"/>
                          <a:ea typeface="Times New Roman"/>
                          <a:cs typeface="Times New Roman"/>
                        </a:rPr>
                        <a:t>Food retailer</a:t>
                      </a:r>
                      <a:endParaRPr lang="en-GB" sz="800" noProof="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268174">
                <a:tc>
                  <a:txBody>
                    <a:bodyPr/>
                    <a:lstStyle/>
                    <a:p>
                      <a:pPr algn="ctr">
                        <a:lnSpc>
                          <a:spcPct val="115000"/>
                        </a:lnSpc>
                        <a:spcAft>
                          <a:spcPts val="0"/>
                        </a:spcAft>
                      </a:pPr>
                      <a:r>
                        <a:rPr lang="pl-PL" sz="700" b="1">
                          <a:solidFill>
                            <a:srgbClr val="333333"/>
                          </a:solidFill>
                          <a:latin typeface="Arial"/>
                          <a:ea typeface="Times New Roman"/>
                          <a:cs typeface="Times New Roman"/>
                        </a:rPr>
                        <a:t>32</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Winiary</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425.2</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422.8</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1%</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noProof="0" smtClean="0">
                          <a:solidFill>
                            <a:srgbClr val="333333"/>
                          </a:solidFill>
                          <a:latin typeface="Arial"/>
                          <a:ea typeface="Times New Roman"/>
                          <a:cs typeface="Times New Roman"/>
                        </a:rPr>
                        <a:t>Dry powder meals,</a:t>
                      </a:r>
                      <a:r>
                        <a:rPr lang="en-GB" sz="700" baseline="0" noProof="0" smtClean="0">
                          <a:solidFill>
                            <a:srgbClr val="333333"/>
                          </a:solidFill>
                          <a:latin typeface="Arial"/>
                          <a:ea typeface="Times New Roman"/>
                          <a:cs typeface="Times New Roman"/>
                        </a:rPr>
                        <a:t> </a:t>
                      </a:r>
                      <a:r>
                        <a:rPr lang="en-GB" sz="700" noProof="0" smtClean="0">
                          <a:solidFill>
                            <a:srgbClr val="333333"/>
                          </a:solidFill>
                          <a:latin typeface="Arial"/>
                          <a:ea typeface="Times New Roman"/>
                          <a:cs typeface="Times New Roman"/>
                        </a:rPr>
                        <a:t>seasonings</a:t>
                      </a:r>
                      <a:endParaRPr lang="en-GB" sz="800" noProof="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609">
                <a:tc>
                  <a:txBody>
                    <a:bodyPr/>
                    <a:lstStyle/>
                    <a:p>
                      <a:pPr algn="ctr">
                        <a:lnSpc>
                          <a:spcPct val="115000"/>
                        </a:lnSpc>
                        <a:spcAft>
                          <a:spcPts val="0"/>
                        </a:spcAft>
                      </a:pPr>
                      <a:r>
                        <a:rPr lang="pl-PL" sz="700" b="1">
                          <a:solidFill>
                            <a:srgbClr val="333333"/>
                          </a:solidFill>
                          <a:latin typeface="Arial"/>
                          <a:ea typeface="Times New Roman"/>
                          <a:cs typeface="Times New Roman"/>
                        </a:rPr>
                        <a:t>38</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Tymbark</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328.0</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412.7</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-21%</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700" noProof="0" smtClean="0">
                          <a:solidFill>
                            <a:srgbClr val="333333"/>
                          </a:solidFill>
                          <a:latin typeface="Arial"/>
                          <a:ea typeface="Times New Roman"/>
                          <a:cs typeface="Times New Roman"/>
                        </a:rPr>
                        <a:t>Non-alcoholic bevetages</a:t>
                      </a:r>
                      <a:endParaRPr lang="en-GB" sz="800" noProof="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211333">
                <a:tc>
                  <a:txBody>
                    <a:bodyPr/>
                    <a:lstStyle/>
                    <a:p>
                      <a:pPr algn="ctr">
                        <a:lnSpc>
                          <a:spcPct val="115000"/>
                        </a:lnSpc>
                        <a:spcAft>
                          <a:spcPts val="0"/>
                        </a:spcAft>
                      </a:pPr>
                      <a:r>
                        <a:rPr lang="pl-PL" sz="700" b="1">
                          <a:solidFill>
                            <a:srgbClr val="333333"/>
                          </a:solidFill>
                          <a:latin typeface="Arial"/>
                          <a:ea typeface="Times New Roman"/>
                          <a:cs typeface="Times New Roman"/>
                        </a:rPr>
                        <a:t>44</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Indykpol</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281.1</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16.2</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1634%</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noProof="0" dirty="0" smtClean="0">
                          <a:solidFill>
                            <a:srgbClr val="333333"/>
                          </a:solidFill>
                          <a:latin typeface="Arial"/>
                          <a:ea typeface="Times New Roman"/>
                          <a:cs typeface="Times New Roman"/>
                        </a:rPr>
                        <a:t>Meat products</a:t>
                      </a:r>
                      <a:endParaRPr lang="en-GB"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206">
                <a:tc>
                  <a:txBody>
                    <a:bodyPr/>
                    <a:lstStyle/>
                    <a:p>
                      <a:pPr algn="ctr">
                        <a:lnSpc>
                          <a:spcPct val="115000"/>
                        </a:lnSpc>
                        <a:spcAft>
                          <a:spcPts val="0"/>
                        </a:spcAft>
                      </a:pPr>
                      <a:r>
                        <a:rPr lang="pl-PL" sz="700" b="1">
                          <a:solidFill>
                            <a:srgbClr val="333333"/>
                          </a:solidFill>
                          <a:latin typeface="Arial"/>
                          <a:ea typeface="Times New Roman"/>
                          <a:cs typeface="Times New Roman"/>
                        </a:rPr>
                        <a:t>47</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Morliny</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266.3</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326.5</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-18%</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700" noProof="0" smtClean="0">
                          <a:solidFill>
                            <a:srgbClr val="333333"/>
                          </a:solidFill>
                          <a:latin typeface="Arial"/>
                          <a:ea typeface="Times New Roman"/>
                          <a:cs typeface="Times New Roman"/>
                        </a:rPr>
                        <a:t>Meat products</a:t>
                      </a:r>
                      <a:endParaRPr lang="en-GB" sz="800" noProof="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204045">
                <a:tc>
                  <a:txBody>
                    <a:bodyPr/>
                    <a:lstStyle/>
                    <a:p>
                      <a:pPr algn="ctr">
                        <a:lnSpc>
                          <a:spcPct val="115000"/>
                        </a:lnSpc>
                        <a:spcAft>
                          <a:spcPts val="0"/>
                        </a:spcAft>
                      </a:pPr>
                      <a:r>
                        <a:rPr lang="pl-PL" sz="700" b="1">
                          <a:solidFill>
                            <a:srgbClr val="333333"/>
                          </a:solidFill>
                          <a:latin typeface="Arial"/>
                          <a:ea typeface="Times New Roman"/>
                          <a:cs typeface="Times New Roman"/>
                        </a:rPr>
                        <a:t>50</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Łaciate</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251.3</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278.0</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-10%</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noProof="0" dirty="0" smtClean="0">
                          <a:solidFill>
                            <a:srgbClr val="333333"/>
                          </a:solidFill>
                          <a:latin typeface="Arial"/>
                          <a:ea typeface="Times New Roman"/>
                          <a:cs typeface="Times New Roman"/>
                        </a:rPr>
                        <a:t>Milk and diary</a:t>
                      </a:r>
                      <a:r>
                        <a:rPr lang="en-GB" sz="700" baseline="0" noProof="0" dirty="0" smtClean="0">
                          <a:solidFill>
                            <a:srgbClr val="333333"/>
                          </a:solidFill>
                          <a:latin typeface="Arial"/>
                          <a:ea typeface="Times New Roman"/>
                          <a:cs typeface="Times New Roman"/>
                        </a:rPr>
                        <a:t> products</a:t>
                      </a:r>
                      <a:endParaRPr lang="en-GB"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174">
                <a:tc>
                  <a:txBody>
                    <a:bodyPr/>
                    <a:lstStyle/>
                    <a:p>
                      <a:pPr algn="ctr">
                        <a:lnSpc>
                          <a:spcPct val="115000"/>
                        </a:lnSpc>
                        <a:spcAft>
                          <a:spcPts val="0"/>
                        </a:spcAft>
                      </a:pPr>
                      <a:r>
                        <a:rPr lang="pl-PL" sz="700" b="1">
                          <a:solidFill>
                            <a:srgbClr val="333333"/>
                          </a:solidFill>
                          <a:latin typeface="Arial"/>
                          <a:ea typeface="Times New Roman"/>
                          <a:cs typeface="Times New Roman"/>
                        </a:rPr>
                        <a:t>56</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Mleko Łowickie</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222.6</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267.3</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-17%</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700" noProof="0" dirty="0" smtClean="0">
                          <a:solidFill>
                            <a:srgbClr val="333333"/>
                          </a:solidFill>
                          <a:latin typeface="Arial"/>
                          <a:ea typeface="Times New Roman"/>
                          <a:cs typeface="Times New Roman"/>
                        </a:rPr>
                        <a:t>Milk and diary</a:t>
                      </a:r>
                      <a:r>
                        <a:rPr lang="en-GB" sz="700" baseline="0" noProof="0" dirty="0" smtClean="0">
                          <a:solidFill>
                            <a:srgbClr val="333333"/>
                          </a:solidFill>
                          <a:latin typeface="Arial"/>
                          <a:ea typeface="Times New Roman"/>
                          <a:cs typeface="Times New Roman"/>
                        </a:rPr>
                        <a:t> products</a:t>
                      </a:r>
                      <a:endParaRPr lang="en-GB"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225908">
                <a:tc>
                  <a:txBody>
                    <a:bodyPr/>
                    <a:lstStyle/>
                    <a:p>
                      <a:pPr algn="ctr">
                        <a:lnSpc>
                          <a:spcPct val="115000"/>
                        </a:lnSpc>
                        <a:spcAft>
                          <a:spcPts val="0"/>
                        </a:spcAft>
                      </a:pPr>
                      <a:r>
                        <a:rPr lang="pl-PL" sz="700" b="1">
                          <a:solidFill>
                            <a:srgbClr val="333333"/>
                          </a:solidFill>
                          <a:latin typeface="Arial"/>
                          <a:ea typeface="Times New Roman"/>
                          <a:cs typeface="Times New Roman"/>
                        </a:rPr>
                        <a:t>59</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Bakoma</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212.7</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232.6</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-9%</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noProof="0" dirty="0" smtClean="0">
                          <a:solidFill>
                            <a:srgbClr val="333333"/>
                          </a:solidFill>
                          <a:latin typeface="Arial"/>
                          <a:ea typeface="Times New Roman"/>
                          <a:cs typeface="Times New Roman"/>
                        </a:rPr>
                        <a:t>Milk and diary</a:t>
                      </a:r>
                      <a:r>
                        <a:rPr lang="en-GB" sz="700" baseline="0" noProof="0" dirty="0" smtClean="0">
                          <a:solidFill>
                            <a:srgbClr val="333333"/>
                          </a:solidFill>
                          <a:latin typeface="Arial"/>
                          <a:ea typeface="Times New Roman"/>
                          <a:cs typeface="Times New Roman"/>
                        </a:rPr>
                        <a:t> products</a:t>
                      </a:r>
                      <a:endParaRPr lang="en-GB"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96">
                <a:tc>
                  <a:txBody>
                    <a:bodyPr/>
                    <a:lstStyle/>
                    <a:p>
                      <a:pPr algn="ctr">
                        <a:lnSpc>
                          <a:spcPct val="115000"/>
                        </a:lnSpc>
                        <a:spcAft>
                          <a:spcPts val="0"/>
                        </a:spcAft>
                      </a:pPr>
                      <a:r>
                        <a:rPr lang="pl-PL" sz="700" b="1">
                          <a:solidFill>
                            <a:srgbClr val="333333"/>
                          </a:solidFill>
                          <a:latin typeface="Arial"/>
                          <a:ea typeface="Times New Roman"/>
                          <a:cs typeface="Times New Roman"/>
                        </a:rPr>
                        <a:t>60</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Piątnica</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211.6</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234.4</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-10%</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700" noProof="0" dirty="0" smtClean="0">
                          <a:solidFill>
                            <a:srgbClr val="333333"/>
                          </a:solidFill>
                          <a:latin typeface="Arial"/>
                          <a:ea typeface="Times New Roman"/>
                          <a:cs typeface="Times New Roman"/>
                        </a:rPr>
                        <a:t>Milk and diary</a:t>
                      </a:r>
                      <a:r>
                        <a:rPr lang="en-GB" sz="700" baseline="0" noProof="0" dirty="0" smtClean="0">
                          <a:solidFill>
                            <a:srgbClr val="333333"/>
                          </a:solidFill>
                          <a:latin typeface="Arial"/>
                          <a:ea typeface="Times New Roman"/>
                          <a:cs typeface="Times New Roman"/>
                        </a:rPr>
                        <a:t> products</a:t>
                      </a:r>
                      <a:endParaRPr lang="en-GB"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268174">
                <a:tc>
                  <a:txBody>
                    <a:bodyPr/>
                    <a:lstStyle/>
                    <a:p>
                      <a:pPr algn="ctr">
                        <a:lnSpc>
                          <a:spcPct val="115000"/>
                        </a:lnSpc>
                        <a:spcAft>
                          <a:spcPts val="0"/>
                        </a:spcAft>
                      </a:pPr>
                      <a:r>
                        <a:rPr lang="pl-PL" sz="700" b="1">
                          <a:solidFill>
                            <a:srgbClr val="333333"/>
                          </a:solidFill>
                          <a:latin typeface="Arial"/>
                          <a:ea typeface="Times New Roman"/>
                          <a:cs typeface="Times New Roman"/>
                        </a:rPr>
                        <a:t>65</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Pudliszki</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184.7</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232.0</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700">
                          <a:solidFill>
                            <a:srgbClr val="333333"/>
                          </a:solidFill>
                          <a:latin typeface="Arial"/>
                          <a:ea typeface="Times New Roman"/>
                          <a:cs typeface="Times New Roman"/>
                        </a:rPr>
                        <a:t>-20%</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700" noProof="0" dirty="0" smtClean="0">
                          <a:solidFill>
                            <a:srgbClr val="333333"/>
                          </a:solidFill>
                          <a:latin typeface="Arial"/>
                          <a:ea typeface="Times New Roman"/>
                          <a:cs typeface="Times New Roman"/>
                        </a:rPr>
                        <a:t>Fruit</a:t>
                      </a:r>
                      <a:r>
                        <a:rPr lang="en-GB" sz="700" baseline="0" noProof="0" dirty="0" smtClean="0">
                          <a:solidFill>
                            <a:srgbClr val="333333"/>
                          </a:solidFill>
                          <a:latin typeface="Arial"/>
                          <a:ea typeface="Times New Roman"/>
                          <a:cs typeface="Times New Roman"/>
                        </a:rPr>
                        <a:t> and </a:t>
                      </a:r>
                      <a:r>
                        <a:rPr lang="en-US" sz="700" baseline="0" noProof="0" dirty="0" smtClean="0">
                          <a:solidFill>
                            <a:srgbClr val="333333"/>
                          </a:solidFill>
                          <a:latin typeface="Arial"/>
                          <a:ea typeface="Times New Roman"/>
                          <a:cs typeface="Times New Roman"/>
                        </a:rPr>
                        <a:t>vegetable processing</a:t>
                      </a:r>
                      <a:endParaRPr lang="en-US" sz="800" noProof="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174">
                <a:tc>
                  <a:txBody>
                    <a:bodyPr/>
                    <a:lstStyle/>
                    <a:p>
                      <a:pPr algn="ctr">
                        <a:lnSpc>
                          <a:spcPct val="115000"/>
                        </a:lnSpc>
                        <a:spcAft>
                          <a:spcPts val="0"/>
                        </a:spcAft>
                      </a:pPr>
                      <a:r>
                        <a:rPr lang="pl-PL" sz="700" b="1">
                          <a:solidFill>
                            <a:srgbClr val="333333"/>
                          </a:solidFill>
                          <a:latin typeface="Arial"/>
                          <a:ea typeface="Times New Roman"/>
                          <a:cs typeface="Times New Roman"/>
                        </a:rPr>
                        <a:t>66</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Łowicz </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183.7</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dirty="0" smtClean="0">
                          <a:solidFill>
                            <a:srgbClr val="333333"/>
                          </a:solidFill>
                          <a:latin typeface="Arial"/>
                          <a:ea typeface="Times New Roman"/>
                          <a:cs typeface="Times New Roman"/>
                        </a:rPr>
                        <a:t>184.7</a:t>
                      </a:r>
                      <a:endParaRPr lang="pl-PL" sz="800" dirty="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pl-PL" sz="700">
                          <a:solidFill>
                            <a:srgbClr val="333333"/>
                          </a:solidFill>
                          <a:latin typeface="Arial"/>
                          <a:ea typeface="Times New Roman"/>
                          <a:cs typeface="Times New Roman"/>
                        </a:rPr>
                        <a:t>-1%</a:t>
                      </a:r>
                      <a:endParaRPr lang="pl-PL" sz="800">
                        <a:latin typeface="Calibri"/>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GB" sz="700" noProof="0" dirty="0" smtClean="0">
                          <a:solidFill>
                            <a:srgbClr val="333333"/>
                          </a:solidFill>
                          <a:latin typeface="Arial"/>
                          <a:ea typeface="Times New Roman"/>
                          <a:cs typeface="Times New Roman"/>
                        </a:rPr>
                        <a:t>Fruit</a:t>
                      </a:r>
                      <a:r>
                        <a:rPr lang="en-GB" sz="700" baseline="0" noProof="0" dirty="0" smtClean="0">
                          <a:solidFill>
                            <a:srgbClr val="333333"/>
                          </a:solidFill>
                          <a:latin typeface="Arial"/>
                          <a:ea typeface="Times New Roman"/>
                          <a:cs typeface="Times New Roman"/>
                        </a:rPr>
                        <a:t> and vegetable processing</a:t>
                      </a:r>
                      <a:endParaRPr lang="en-GB" sz="800" noProof="0" dirty="0">
                        <a:latin typeface="+mn-lt"/>
                        <a:ea typeface="Calibri"/>
                        <a:cs typeface="Times New Roman"/>
                      </a:endParaRPr>
                    </a:p>
                  </a:txBody>
                  <a:tcPr marL="49175" marR="491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bl>
          </a:graphicData>
        </a:graphic>
      </p:graphicFrame>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6553200" cy="796950"/>
          </a:xfrm>
        </p:spPr>
        <p:txBody>
          <a:bodyPr>
            <a:noAutofit/>
          </a:bodyPr>
          <a:lstStyle/>
          <a:p>
            <a:r>
              <a:rPr lang="pl-PL" b="1" dirty="0" smtClean="0"/>
              <a:t>Modern marketing </a:t>
            </a:r>
            <a:r>
              <a:rPr lang="pl-PL" sz="2400" dirty="0" smtClean="0"/>
              <a:t/>
            </a:r>
            <a:br>
              <a:rPr lang="pl-PL" sz="2400" dirty="0" smtClean="0"/>
            </a:br>
            <a:endParaRPr lang="en-US" sz="2400" dirty="0"/>
          </a:p>
        </p:txBody>
      </p:sp>
      <p:sp>
        <p:nvSpPr>
          <p:cNvPr id="3" name="Content Placeholder 2"/>
          <p:cNvSpPr>
            <a:spLocks noGrp="1"/>
          </p:cNvSpPr>
          <p:nvPr>
            <p:ph idx="1"/>
          </p:nvPr>
        </p:nvSpPr>
        <p:spPr/>
        <p:txBody>
          <a:bodyPr>
            <a:normAutofit/>
          </a:bodyPr>
          <a:lstStyle/>
          <a:p>
            <a:pPr>
              <a:buNone/>
            </a:pPr>
            <a:r>
              <a:rPr lang="en-US" sz="1600" dirty="0" smtClean="0"/>
              <a:t>Consumers are overwhelmed with:</a:t>
            </a:r>
          </a:p>
          <a:p>
            <a:pPr>
              <a:buNone/>
            </a:pPr>
            <a:endParaRPr lang="en-US" sz="1600" dirty="0" smtClean="0"/>
          </a:p>
          <a:p>
            <a:pPr>
              <a:buFontTx/>
              <a:buChar char="-"/>
            </a:pPr>
            <a:r>
              <a:rPr lang="en-US" sz="1600" dirty="0" smtClean="0"/>
              <a:t>Too much information</a:t>
            </a:r>
          </a:p>
          <a:p>
            <a:pPr>
              <a:buFontTx/>
              <a:buChar char="-"/>
            </a:pPr>
            <a:r>
              <a:rPr lang="en-US" sz="1600" dirty="0" smtClean="0"/>
              <a:t>Not enough time</a:t>
            </a:r>
          </a:p>
          <a:p>
            <a:pPr>
              <a:buFontTx/>
              <a:buChar char="-"/>
            </a:pPr>
            <a:r>
              <a:rPr lang="en-US" sz="1600" dirty="0" smtClean="0"/>
              <a:t>Too big choice</a:t>
            </a:r>
            <a:endParaRPr lang="en-US" sz="1600"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pic>
        <p:nvPicPr>
          <p:cNvPr id="39938" name="Picture 2" descr="C:\Users\akowalcz\Desktop\imagesCADLMDR0.jpg"/>
          <p:cNvPicPr>
            <a:picLocks noChangeAspect="1" noChangeArrowheads="1"/>
          </p:cNvPicPr>
          <p:nvPr/>
        </p:nvPicPr>
        <p:blipFill>
          <a:blip r:embed="rId3" cstate="print"/>
          <a:srcRect/>
          <a:stretch>
            <a:fillRect/>
          </a:stretch>
        </p:blipFill>
        <p:spPr bwMode="auto">
          <a:xfrm>
            <a:off x="4211960" y="2060847"/>
            <a:ext cx="3240360" cy="2835315"/>
          </a:xfrm>
          <a:prstGeom prst="rect">
            <a:avLst/>
          </a:prstGeom>
          <a:noFill/>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Brand</a:t>
            </a:r>
            <a:r>
              <a:rPr lang="en-GB" dirty="0" smtClean="0"/>
              <a:t> – assets built </a:t>
            </a:r>
            <a:br>
              <a:rPr lang="en-GB" dirty="0" smtClean="0"/>
            </a:br>
            <a:r>
              <a:rPr lang="en-GB" dirty="0" smtClean="0"/>
              <a:t>by marketing</a:t>
            </a:r>
            <a:endParaRPr lang="en-GB" dirty="0"/>
          </a:p>
        </p:txBody>
      </p:sp>
      <p:graphicFrame>
        <p:nvGraphicFramePr>
          <p:cNvPr id="6" name="Symbol zastępczy zawartości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Importance of human emotions</a:t>
            </a:r>
            <a:endParaRPr lang="en-GB" b="1" dirty="0"/>
          </a:p>
        </p:txBody>
      </p:sp>
      <p:sp>
        <p:nvSpPr>
          <p:cNvPr id="3" name="Content Placeholder 2"/>
          <p:cNvSpPr>
            <a:spLocks noGrp="1"/>
          </p:cNvSpPr>
          <p:nvPr>
            <p:ph idx="1"/>
          </p:nvPr>
        </p:nvSpPr>
        <p:spPr/>
        <p:txBody>
          <a:bodyPr>
            <a:normAutofit/>
          </a:bodyPr>
          <a:lstStyle/>
          <a:p>
            <a:r>
              <a:rPr lang="en-GB" sz="2400" dirty="0" smtClean="0"/>
              <a:t>Economy moves towards emotions</a:t>
            </a:r>
          </a:p>
          <a:p>
            <a:r>
              <a:rPr lang="en-GB" sz="2400" dirty="0" smtClean="0"/>
              <a:t>Emotions and intuition determine human decisions</a:t>
            </a:r>
          </a:p>
          <a:p>
            <a:r>
              <a:rPr lang="en-GB" sz="2400" dirty="0" smtClean="0"/>
              <a:t>Marketing simply means management of human emotions and behaviours</a:t>
            </a:r>
          </a:p>
          <a:p>
            <a:r>
              <a:rPr lang="en-GB" sz="2400" dirty="0" smtClean="0"/>
              <a:t>What gives importance to a </a:t>
            </a:r>
            <a:r>
              <a:rPr lang="en-GB" sz="2400" b="1" dirty="0" smtClean="0"/>
              <a:t>brand</a:t>
            </a:r>
            <a:r>
              <a:rPr lang="en-GB" sz="2400" dirty="0" smtClean="0"/>
              <a:t> is the engagement of many senses and the necessity to use proper metaphors, archetypes, associations and attributes</a:t>
            </a:r>
            <a:endParaRPr lang="en-GB" sz="1600" dirty="0" smtClean="0"/>
          </a:p>
          <a:p>
            <a:pPr>
              <a:buNone/>
            </a:pPr>
            <a:r>
              <a:rPr lang="en-GB" sz="1600" dirty="0" smtClean="0"/>
              <a:t> </a:t>
            </a:r>
            <a:endParaRPr lang="en-GB" sz="1600"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What builds a brand?</a:t>
            </a:r>
            <a:endParaRPr lang="en-GB" dirty="0"/>
          </a:p>
        </p:txBody>
      </p:sp>
      <p:sp>
        <p:nvSpPr>
          <p:cNvPr id="3" name="Content Placeholder 2"/>
          <p:cNvSpPr>
            <a:spLocks noGrp="1"/>
          </p:cNvSpPr>
          <p:nvPr>
            <p:ph idx="1"/>
          </p:nvPr>
        </p:nvSpPr>
        <p:spPr/>
        <p:txBody>
          <a:bodyPr>
            <a:normAutofit/>
          </a:bodyPr>
          <a:lstStyle/>
          <a:p>
            <a:r>
              <a:rPr lang="en-GB" sz="2000" b="1" dirty="0" smtClean="0"/>
              <a:t>benefits</a:t>
            </a:r>
            <a:r>
              <a:rPr lang="en-GB" sz="2000" dirty="0" smtClean="0"/>
              <a:t> (providing the benefits appreciated by customers)</a:t>
            </a:r>
          </a:p>
          <a:p>
            <a:r>
              <a:rPr lang="en-GB" sz="2000" b="1" dirty="0" smtClean="0"/>
              <a:t>relations</a:t>
            </a:r>
            <a:r>
              <a:rPr lang="en-GB" sz="2000" dirty="0" smtClean="0"/>
              <a:t> (interactions and relations with customers – listening, communicating, reacting to changes, creating customers’ life environment)</a:t>
            </a:r>
          </a:p>
          <a:p>
            <a:r>
              <a:rPr lang="en-GB" sz="2000" b="1" dirty="0" smtClean="0"/>
              <a:t>personality</a:t>
            </a:r>
            <a:r>
              <a:rPr lang="en-GB" sz="2000" dirty="0" smtClean="0"/>
              <a:t> (matching the demography, customers’ life style, consumers’ personalities)</a:t>
            </a:r>
          </a:p>
          <a:p>
            <a:r>
              <a:rPr lang="en-GB" sz="2000" b="1" dirty="0" smtClean="0"/>
              <a:t>conditions</a:t>
            </a:r>
            <a:r>
              <a:rPr lang="en-GB" sz="2000" dirty="0" smtClean="0"/>
              <a:t> (compliant with the values determined by the environment)</a:t>
            </a:r>
          </a:p>
          <a:p>
            <a:r>
              <a:rPr lang="en-GB" sz="2000" b="1" dirty="0" smtClean="0"/>
              <a:t>associations</a:t>
            </a:r>
            <a:r>
              <a:rPr lang="en-GB" sz="2000" dirty="0" smtClean="0"/>
              <a:t> (with a place, a country, an organization, people, symbols, and myths)</a:t>
            </a:r>
          </a:p>
          <a:p>
            <a:pPr>
              <a:buNone/>
            </a:pPr>
            <a:endParaRPr lang="en-GB" sz="1600"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does a brand give to a company? </a:t>
            </a:r>
            <a:endParaRPr lang="en-US" dirty="0"/>
          </a:p>
        </p:txBody>
      </p:sp>
      <p:sp>
        <p:nvSpPr>
          <p:cNvPr id="3" name="Content Placeholder 2"/>
          <p:cNvSpPr>
            <a:spLocks noGrp="1"/>
          </p:cNvSpPr>
          <p:nvPr>
            <p:ph idx="1"/>
          </p:nvPr>
        </p:nvSpPr>
        <p:spPr>
          <a:xfrm>
            <a:off x="457200" y="2060848"/>
            <a:ext cx="8229600" cy="4065315"/>
          </a:xfrm>
        </p:spPr>
        <p:txBody>
          <a:bodyPr>
            <a:normAutofit/>
          </a:bodyPr>
          <a:lstStyle/>
          <a:p>
            <a:r>
              <a:rPr lang="en-GB" sz="2000" dirty="0" smtClean="0"/>
              <a:t>A brand is a tool to control our own presence in the market</a:t>
            </a:r>
          </a:p>
          <a:p>
            <a:r>
              <a:rPr lang="en-GB" sz="2000" dirty="0" smtClean="0"/>
              <a:t>A brand helps establish appropriate prices, the prices that generate a desired profit</a:t>
            </a:r>
          </a:p>
          <a:p>
            <a:r>
              <a:rPr lang="en-GB" sz="2000" dirty="0" smtClean="0"/>
              <a:t>A brand clearly presents our position in the marketplace: it tells us how our offer differentiates from the competitors’ offers, what is the reason it is better, when to choose it, how to use it and what to compare it to</a:t>
            </a:r>
            <a:endParaRPr lang="en-GB" sz="2000" dirty="0"/>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Creation of a brand</a:t>
            </a:r>
            <a:endParaRPr lang="en-GB" b="1" dirty="0"/>
          </a:p>
        </p:txBody>
      </p:sp>
      <p:sp>
        <p:nvSpPr>
          <p:cNvPr id="3" name="Content Placeholder 2"/>
          <p:cNvSpPr>
            <a:spLocks noGrp="1"/>
          </p:cNvSpPr>
          <p:nvPr>
            <p:ph idx="1"/>
          </p:nvPr>
        </p:nvSpPr>
        <p:spPr>
          <a:xfrm>
            <a:off x="457200" y="1916832"/>
            <a:ext cx="8229600" cy="4209331"/>
          </a:xfrm>
        </p:spPr>
        <p:txBody>
          <a:bodyPr>
            <a:normAutofit/>
          </a:bodyPr>
          <a:lstStyle/>
          <a:p>
            <a:r>
              <a:rPr lang="en-GB" sz="1600" dirty="0" smtClean="0"/>
              <a:t>A brand is the same feature of a company and of a product as any other features. It may be invented, planned and created.</a:t>
            </a:r>
          </a:p>
          <a:p>
            <a:r>
              <a:rPr lang="en-GB" sz="1600" u="sng" dirty="0" smtClean="0"/>
              <a:t>Building a brand does not have to last long</a:t>
            </a:r>
            <a:r>
              <a:rPr lang="en-GB" sz="1600" dirty="0" smtClean="0"/>
              <a:t>, using a professional company you may build  successful brands less expensively, faster and with better results.</a:t>
            </a:r>
          </a:p>
          <a:p>
            <a:r>
              <a:rPr lang="en-GB" sz="1600" dirty="0" smtClean="0"/>
              <a:t>First of all, a brand means money, because branded products and services sell well.</a:t>
            </a:r>
          </a:p>
          <a:p>
            <a:r>
              <a:rPr lang="en-GB" sz="1600" dirty="0" smtClean="0"/>
              <a:t>A brand is a product or a service which is recognised in the market.</a:t>
            </a:r>
          </a:p>
          <a:p>
            <a:r>
              <a:rPr lang="en-GB" sz="1600" dirty="0" smtClean="0"/>
              <a:t>In public awareness, a brand is a guarantee of a decent quality.</a:t>
            </a:r>
          </a:p>
        </p:txBody>
      </p:sp>
      <p:sp>
        <p:nvSpPr>
          <p:cNvPr id="4" name="pole tekstowe 3"/>
          <p:cNvSpPr txBox="1"/>
          <p:nvPr/>
        </p:nvSpPr>
        <p:spPr>
          <a:xfrm>
            <a:off x="683568" y="4797152"/>
            <a:ext cx="1656184" cy="1323439"/>
          </a:xfrm>
          <a:prstGeom prst="rect">
            <a:avLst/>
          </a:prstGeom>
          <a:noFill/>
        </p:spPr>
        <p:txBody>
          <a:bodyPr wrap="square" rtlCol="0">
            <a:spAutoFit/>
          </a:bodyPr>
          <a:lstStyle/>
          <a:p>
            <a:pPr>
              <a:defRPr/>
            </a:pPr>
            <a:r>
              <a:rPr lang="pl-PL" b="1" dirty="0" smtClean="0">
                <a:ln w="11430"/>
                <a:solidFill>
                  <a:srgbClr val="C00000"/>
                </a:solidFill>
                <a:effectLst>
                  <a:outerShdw blurRad="50800" dist="39000" dir="5460000" algn="tl">
                    <a:srgbClr val="000000">
                      <a:alpha val="38000"/>
                    </a:srgbClr>
                  </a:outerShdw>
                </a:effectLst>
              </a:rPr>
              <a:t>I  FORUM</a:t>
            </a:r>
          </a:p>
          <a:p>
            <a:pPr>
              <a:defRPr/>
            </a:pPr>
            <a:r>
              <a:rPr lang="en-US" sz="1100" dirty="0" smtClean="0">
                <a:ln w="11430"/>
                <a:solidFill>
                  <a:srgbClr val="006600"/>
                </a:solidFill>
                <a:effectLst>
                  <a:outerShdw blurRad="50800" dist="39000" dir="5460000" algn="tl">
                    <a:srgbClr val="000000">
                      <a:alpha val="38000"/>
                    </a:srgbClr>
                  </a:outerShdw>
                </a:effectLst>
              </a:rPr>
              <a:t>of Traders and Producers  </a:t>
            </a:r>
            <a:endParaRPr lang="pl-PL" sz="1100" dirty="0" smtClean="0">
              <a:ln w="11430"/>
              <a:solidFill>
                <a:srgbClr val="006600"/>
              </a:solidFill>
              <a:effectLst>
                <a:outerShdw blurRad="50800" dist="39000" dir="5460000" algn="tl">
                  <a:srgbClr val="000000">
                    <a:alpha val="38000"/>
                  </a:srgbClr>
                </a:outerShdw>
              </a:effectLst>
            </a:endParaRPr>
          </a:p>
          <a:p>
            <a:pPr>
              <a:defRPr/>
            </a:pPr>
            <a:r>
              <a:rPr lang="en-US" sz="1100" dirty="0" smtClean="0">
                <a:ln w="11430"/>
                <a:solidFill>
                  <a:srgbClr val="006600"/>
                </a:solidFill>
                <a:effectLst>
                  <a:outerShdw blurRad="50800" dist="39000" dir="5460000" algn="tl">
                    <a:srgbClr val="000000">
                      <a:alpha val="38000"/>
                    </a:srgbClr>
                  </a:outerShdw>
                </a:effectLst>
              </a:rPr>
              <a:t>from Wholesale Markets of Central and Eastern Europe</a:t>
            </a:r>
            <a:endParaRPr lang="pl-PL" sz="1100" dirty="0" smtClean="0">
              <a:ln w="11430"/>
              <a:solidFill>
                <a:srgbClr val="006600"/>
              </a:solidFill>
              <a:effectLst>
                <a:outerShdw blurRad="50800" dist="39000" dir="5460000" algn="tl">
                  <a:srgbClr val="000000">
                    <a:alpha val="38000"/>
                  </a:srgbClr>
                </a:outerShdw>
              </a:effectLst>
            </a:endParaRPr>
          </a:p>
          <a:p>
            <a:endParaRPr lang="pl-PL"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P030006151">
  <a:themeElements>
    <a:clrScheme name="pomegranateink">
      <a:dk1>
        <a:srgbClr val="632423"/>
      </a:dk1>
      <a:lt1>
        <a:srgbClr val="9BBB59"/>
      </a:lt1>
      <a:dk2>
        <a:srgbClr val="76923C"/>
      </a:dk2>
      <a:lt2>
        <a:srgbClr val="4F6128"/>
      </a:lt2>
      <a:accent1>
        <a:srgbClr val="EEECE1"/>
      </a:accent1>
      <a:accent2>
        <a:srgbClr val="C4BD97"/>
      </a:accent2>
      <a:accent3>
        <a:srgbClr val="938953"/>
      </a:accent3>
      <a:accent4>
        <a:srgbClr val="494429"/>
      </a:accent4>
      <a:accent5>
        <a:srgbClr val="494429"/>
      </a:accent5>
      <a:accent6>
        <a:srgbClr val="1D1B10"/>
      </a:accent6>
      <a:hlink>
        <a:srgbClr val="632423"/>
      </a:hlink>
      <a:folHlink>
        <a:srgbClr val="4F612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omegranateInk">
  <a:themeElements>
    <a:clrScheme name="pomegranateink">
      <a:dk1>
        <a:srgbClr val="632423"/>
      </a:dk1>
      <a:lt1>
        <a:srgbClr val="9BBB59"/>
      </a:lt1>
      <a:dk2>
        <a:srgbClr val="76923C"/>
      </a:dk2>
      <a:lt2>
        <a:srgbClr val="4F6128"/>
      </a:lt2>
      <a:accent1>
        <a:srgbClr val="EEECE1"/>
      </a:accent1>
      <a:accent2>
        <a:srgbClr val="C4BD97"/>
      </a:accent2>
      <a:accent3>
        <a:srgbClr val="938953"/>
      </a:accent3>
      <a:accent4>
        <a:srgbClr val="494429"/>
      </a:accent4>
      <a:accent5>
        <a:srgbClr val="494429"/>
      </a:accent5>
      <a:accent6>
        <a:srgbClr val="1D1B10"/>
      </a:accent6>
      <a:hlink>
        <a:srgbClr val="632423"/>
      </a:hlink>
      <a:folHlink>
        <a:srgbClr val="4F612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PomegranateInk">
  <a:themeElements>
    <a:clrScheme name="pomegranateink">
      <a:dk1>
        <a:srgbClr val="632423"/>
      </a:dk1>
      <a:lt1>
        <a:srgbClr val="9BBB59"/>
      </a:lt1>
      <a:dk2>
        <a:srgbClr val="76923C"/>
      </a:dk2>
      <a:lt2>
        <a:srgbClr val="4F6128"/>
      </a:lt2>
      <a:accent1>
        <a:srgbClr val="EEECE1"/>
      </a:accent1>
      <a:accent2>
        <a:srgbClr val="C4BD97"/>
      </a:accent2>
      <a:accent3>
        <a:srgbClr val="938953"/>
      </a:accent3>
      <a:accent4>
        <a:srgbClr val="494429"/>
      </a:accent4>
      <a:accent5>
        <a:srgbClr val="494429"/>
      </a:accent5>
      <a:accent6>
        <a:srgbClr val="1D1B10"/>
      </a:accent6>
      <a:hlink>
        <a:srgbClr val="632423"/>
      </a:hlink>
      <a:folHlink>
        <a:srgbClr val="4F612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81F0A52-84FF-4AA0-82DD-79C3C3D52E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TP030006151</Template>
  <TotalTime>1312</TotalTime>
  <Words>1527</Words>
  <Application>Microsoft Office PowerPoint</Application>
  <PresentationFormat>Pokaz na ekranie (4:3)</PresentationFormat>
  <Paragraphs>269</Paragraphs>
  <Slides>17</Slides>
  <Notes>17</Notes>
  <HiddenSlides>0</HiddenSlides>
  <MMClips>0</MMClips>
  <ScaleCrop>false</ScaleCrop>
  <HeadingPairs>
    <vt:vector size="6" baseType="variant">
      <vt:variant>
        <vt:lpstr>Motyw</vt:lpstr>
      </vt:variant>
      <vt:variant>
        <vt:i4>3</vt:i4>
      </vt:variant>
      <vt:variant>
        <vt:lpstr>Osadzone serwery OLE</vt:lpstr>
      </vt:variant>
      <vt:variant>
        <vt:i4>1</vt:i4>
      </vt:variant>
      <vt:variant>
        <vt:lpstr>Tytuły slajdów</vt:lpstr>
      </vt:variant>
      <vt:variant>
        <vt:i4>17</vt:i4>
      </vt:variant>
    </vt:vector>
  </HeadingPairs>
  <TitlesOfParts>
    <vt:vector size="21" baseType="lpstr">
      <vt:lpstr>TP030006151</vt:lpstr>
      <vt:lpstr>1_PomegranateInk</vt:lpstr>
      <vt:lpstr>2_PomegranateInk</vt:lpstr>
      <vt:lpstr>CorelDRAW</vt:lpstr>
      <vt:lpstr>Private label brand  as a tool to support  a Wholesale Market</vt:lpstr>
      <vt:lpstr>What is the value of a brand in the contemporary world?</vt:lpstr>
      <vt:lpstr>Brand expressed in monetary terms</vt:lpstr>
      <vt:lpstr>Modern marketing  </vt:lpstr>
      <vt:lpstr>Brand – assets built  by marketing</vt:lpstr>
      <vt:lpstr>Importance of human emotions</vt:lpstr>
      <vt:lpstr>What builds a brand?</vt:lpstr>
      <vt:lpstr>What does a brand give to a company? </vt:lpstr>
      <vt:lpstr>Creation of a brand</vt:lpstr>
      <vt:lpstr>Brand and positioning  in the marketplace</vt:lpstr>
      <vt:lpstr>Brand – the promise of quality</vt:lpstr>
      <vt:lpstr>A brand – directions of growth</vt:lpstr>
      <vt:lpstr>You are what you have,  what you use, what you eat…?</vt:lpstr>
      <vt:lpstr>Define yourself or disappear?</vt:lpstr>
      <vt:lpstr>A brand at a Wholesale Market?</vt:lpstr>
      <vt:lpstr>Benefits from introduction  of a brand at a Wholesale Market</vt:lpstr>
      <vt:lpstr>Examples of well-known  Polish food industry brands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Marka własna  jako narządzie wsparcia rynku hurtowego</dc:title>
  <dc:creator>Andrzej Kowalczyk</dc:creator>
  <cp:lastModifiedBy>Elżbieta Walczyńska</cp:lastModifiedBy>
  <cp:revision>119</cp:revision>
  <dcterms:created xsi:type="dcterms:W3CDTF">2012-05-10T08:55:45Z</dcterms:created>
  <dcterms:modified xsi:type="dcterms:W3CDTF">2012-08-15T17:36:21Z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TC300061519990</vt:lpwstr>
  </property>
</Properties>
</file>