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29" r:id="rId3"/>
    <p:sldId id="330" r:id="rId4"/>
    <p:sldId id="331" r:id="rId5"/>
    <p:sldId id="321" r:id="rId6"/>
    <p:sldId id="278" r:id="rId7"/>
    <p:sldId id="312" r:id="rId8"/>
    <p:sldId id="351" r:id="rId9"/>
    <p:sldId id="313" r:id="rId10"/>
    <p:sldId id="361" r:id="rId11"/>
    <p:sldId id="360" r:id="rId12"/>
    <p:sldId id="314" r:id="rId13"/>
    <p:sldId id="353" r:id="rId14"/>
    <p:sldId id="315" r:id="rId15"/>
    <p:sldId id="318" r:id="rId16"/>
    <p:sldId id="354" r:id="rId17"/>
    <p:sldId id="319" r:id="rId18"/>
    <p:sldId id="320" r:id="rId19"/>
    <p:sldId id="355" r:id="rId20"/>
    <p:sldId id="346" r:id="rId21"/>
    <p:sldId id="316" r:id="rId22"/>
    <p:sldId id="352" r:id="rId23"/>
    <p:sldId id="359" r:id="rId24"/>
    <p:sldId id="317" r:id="rId25"/>
    <p:sldId id="358" r:id="rId26"/>
    <p:sldId id="363" r:id="rId27"/>
    <p:sldId id="332" r:id="rId28"/>
    <p:sldId id="333" r:id="rId29"/>
    <p:sldId id="345" r:id="rId30"/>
    <p:sldId id="364" r:id="rId31"/>
    <p:sldId id="344" r:id="rId32"/>
    <p:sldId id="343" r:id="rId33"/>
    <p:sldId id="362" r:id="rId34"/>
    <p:sldId id="365" r:id="rId35"/>
    <p:sldId id="356" r:id="rId36"/>
    <p:sldId id="349" r:id="rId37"/>
    <p:sldId id="350" r:id="rId38"/>
    <p:sldId id="334" r:id="rId39"/>
    <p:sldId id="28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23"/>
    <a:srgbClr val="673920"/>
    <a:srgbClr val="3C1E0A"/>
    <a:srgbClr val="3C6428"/>
    <a:srgbClr val="1E3C19"/>
    <a:srgbClr val="C78B41"/>
    <a:srgbClr val="9A7170"/>
    <a:srgbClr val="002846"/>
    <a:srgbClr val="F0D291"/>
    <a:srgbClr val="733E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9" autoAdjust="0"/>
    <p:restoredTop sz="94590" autoAdjust="0"/>
  </p:normalViewPr>
  <p:slideViewPr>
    <p:cSldViewPr>
      <p:cViewPr>
        <p:scale>
          <a:sx n="66" d="100"/>
          <a:sy n="66" d="100"/>
        </p:scale>
        <p:origin x="-420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84F96-374F-40D7-9ABE-EAE03DB7DB80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C97FE-2531-4A91-9AF7-37C7A80267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503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26EE3-8FDE-4A22-B324-1875A8F8EA78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BFB2D-C0D4-43ED-89FC-B286830780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449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95936" y="2132856"/>
            <a:ext cx="4536504" cy="1152128"/>
          </a:xfr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rgbClr val="3C1E0A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презентац</a:t>
            </a:r>
            <a:r>
              <a:rPr lang="uk-UA" dirty="0" err="1" smtClean="0"/>
              <a:t>ії</a:t>
            </a:r>
            <a:endParaRPr lang="ru-RU" dirty="0"/>
          </a:p>
        </p:txBody>
      </p:sp>
      <p:pic>
        <p:nvPicPr>
          <p:cNvPr id="4" name="Рисунок 3" descr="plashka_lef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9689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с местом для комментарие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lashka_bott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71616"/>
            <a:ext cx="9144000" cy="786384"/>
          </a:xfrm>
          <a:prstGeom prst="rect">
            <a:avLst/>
          </a:prstGeom>
        </p:spPr>
      </p:pic>
      <p:pic>
        <p:nvPicPr>
          <p:cNvPr id="10" name="Рисунок 9" descr="plashka_to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837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1008112"/>
          </a:xfrm>
        </p:spPr>
        <p:txBody>
          <a:bodyPr anchor="t" anchorCtr="0">
            <a:noAutofit/>
          </a:bodyPr>
          <a:lstStyle>
            <a:lvl1pPr algn="l">
              <a:defRPr sz="2800" b="1" baseline="0">
                <a:solidFill>
                  <a:srgbClr val="005A23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9"/>
            <a:ext cx="6552728" cy="4104456"/>
          </a:xfrm>
        </p:spPr>
        <p:txBody>
          <a:bodyPr/>
          <a:lstStyle>
            <a:lvl1pPr marL="0" indent="0" algn="l">
              <a:buNone/>
              <a:defRPr>
                <a:latin typeface="Verdana" pitchFamily="34" charset="0"/>
                <a:cs typeface="Tahoma" pitchFamily="34" charset="0"/>
              </a:defRPr>
            </a:lvl1pPr>
            <a:lvl2pPr marL="0" indent="0" algn="l">
              <a:buNone/>
              <a:defRPr>
                <a:latin typeface="Verdana" pitchFamily="34" charset="0"/>
                <a:cs typeface="Tahoma" pitchFamily="34" charset="0"/>
              </a:defRPr>
            </a:lvl2pPr>
            <a:lvl3pPr marL="0" indent="0" algn="l">
              <a:buNone/>
              <a:defRPr>
                <a:latin typeface="Verdana" pitchFamily="34" charset="0"/>
                <a:cs typeface="Tahoma" pitchFamily="34" charset="0"/>
              </a:defRPr>
            </a:lvl3pPr>
            <a:lvl4pPr marL="0" indent="0" algn="l">
              <a:buNone/>
              <a:defRPr>
                <a:latin typeface="Verdana" pitchFamily="34" charset="0"/>
                <a:cs typeface="Tahoma" pitchFamily="34" charset="0"/>
              </a:defRPr>
            </a:lvl4pPr>
            <a:lvl5pPr marL="0" indent="0" algn="l">
              <a:buNone/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560" y="6381328"/>
            <a:ext cx="2016224" cy="365125"/>
          </a:xfrm>
        </p:spPr>
        <p:txBody>
          <a:bodyPr/>
          <a:lstStyle>
            <a:lvl1pPr algn="l">
              <a:defRPr sz="800" b="1">
                <a:solidFill>
                  <a:schemeClr val="bg1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uk-UA" dirty="0" smtClean="0"/>
              <a:t>Назва презентації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47259" y="6129472"/>
            <a:ext cx="432048" cy="365125"/>
          </a:xfrm>
        </p:spPr>
        <p:txBody>
          <a:bodyPr/>
          <a:lstStyle>
            <a:lvl1pPr algn="ctr">
              <a:defRPr sz="800" b="1">
                <a:solidFill>
                  <a:schemeClr val="bg1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fld id="{93F82B10-6A8E-436F-91DD-CB24506021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6552728" cy="1008112"/>
          </a:xfrm>
        </p:spPr>
        <p:txBody>
          <a:bodyPr anchor="t" anchorCtr="0">
            <a:noAutofit/>
          </a:bodyPr>
          <a:lstStyle>
            <a:lvl1pPr algn="l">
              <a:defRPr sz="2800" b="1" baseline="0">
                <a:solidFill>
                  <a:srgbClr val="005A23"/>
                </a:solidFill>
                <a:latin typeface="Verdan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Слайд </a:t>
            </a:r>
            <a:r>
              <a:rPr lang="ru-RU" dirty="0" err="1" smtClean="0"/>
              <a:t>з</a:t>
            </a:r>
            <a:r>
              <a:rPr lang="ru-RU" dirty="0" smtClean="0"/>
              <a:t> полноформатной фотографией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BC897D3B-D4EF-431E-B690-252389D3A6E4}" type="datetime1">
              <a:rPr lang="ru-RU" smtClean="0"/>
              <a:pPr/>
              <a:t>15.08.2012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fld id="{93F82B10-6A8E-436F-91DD-CB24506021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5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6896" y="0"/>
            <a:ext cx="65471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1920" y="2132856"/>
            <a:ext cx="5292080" cy="115212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88884" y="764704"/>
            <a:ext cx="6367592" cy="1944216"/>
          </a:xfrm>
        </p:spPr>
        <p:txBody>
          <a:bodyPr/>
          <a:lstStyle/>
          <a:p>
            <a:pPr algn="ctr"/>
            <a:r>
              <a:rPr lang="en-US" sz="3600" dirty="0" smtClean="0"/>
              <a:t>Wholesale Market of Agricultural Products Chain of Ukraine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523220"/>
          </a:xfr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WMAP</a:t>
            </a:r>
            <a:r>
              <a:rPr lang="uk-UA" dirty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 «</a:t>
            </a:r>
            <a:r>
              <a:rPr lang="en-US" dirty="0" err="1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Stolychnyy</a:t>
            </a:r>
            <a:r>
              <a:rPr lang="uk-UA" dirty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» </a:t>
            </a:r>
            <a:r>
              <a:rPr lang="en-US" dirty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Kyiv</a:t>
            </a:r>
            <a:endParaRPr lang="uk-UA" dirty="0">
              <a:solidFill>
                <a:srgbClr val="67392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6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8806" y="1268760"/>
            <a:ext cx="3453514" cy="2232248"/>
          </a:xfrm>
          <a:prstGeom prst="rect">
            <a:avLst/>
          </a:prstGeom>
        </p:spPr>
      </p:pic>
      <p:pic>
        <p:nvPicPr>
          <p:cNvPr id="8" name="Рисунок 7" descr="IM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739480"/>
            <a:ext cx="3467100" cy="2209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14" r="14877"/>
          <a:stretch/>
        </p:blipFill>
        <p:spPr bwMode="auto">
          <a:xfrm>
            <a:off x="331751" y="1701008"/>
            <a:ext cx="345162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00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523220"/>
          </a:xfr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WMAP</a:t>
            </a:r>
            <a:r>
              <a:rPr lang="uk-UA" dirty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 «</a:t>
            </a:r>
            <a:r>
              <a:rPr lang="en-US" dirty="0" err="1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Stolychnyy</a:t>
            </a:r>
            <a:r>
              <a:rPr lang="uk-UA" dirty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» </a:t>
            </a:r>
            <a:r>
              <a:rPr lang="en-US" dirty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Kyiv</a:t>
            </a:r>
            <a:endParaRPr lang="uk-UA" dirty="0">
              <a:solidFill>
                <a:srgbClr val="67392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026" name="Picture 2" descr="C:\Users\Mokryk_Y\Desktop\Хмиз Н. С\Марта\SAM_2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686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okryk_Y\Desktop\Хмиз Н. С\Марта\SAM_2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okryk_Y\Desktop\Хмиз Н. С\Марта\SAM_2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30" y="3717032"/>
            <a:ext cx="3165698" cy="2374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5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err="1" smtClean="0">
                <a:solidFill>
                  <a:srgbClr val="673920"/>
                </a:solidFill>
              </a:rPr>
              <a:t>Gospodar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smtClean="0">
                <a:solidFill>
                  <a:srgbClr val="673920"/>
                </a:solidFill>
              </a:rPr>
              <a:t>Donetsk</a:t>
            </a:r>
            <a:endParaRPr lang="uk-UA" dirty="0">
              <a:solidFill>
                <a:srgbClr val="6739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5863"/>
            <a:ext cx="6984776" cy="482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27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err="1" smtClean="0">
                <a:solidFill>
                  <a:srgbClr val="673920"/>
                </a:solidFill>
              </a:rPr>
              <a:t>Gospodar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smtClean="0">
                <a:solidFill>
                  <a:srgbClr val="673920"/>
                </a:solidFill>
              </a:rPr>
              <a:t>Donetsk</a:t>
            </a:r>
            <a:endParaRPr lang="uk-UA" dirty="0">
              <a:solidFill>
                <a:srgbClr val="6739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6903"/>
            <a:ext cx="6558681" cy="497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62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Рисунок 5" descr="IM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3079" y="4625722"/>
            <a:ext cx="3672408" cy="1323558"/>
          </a:xfrm>
          <a:prstGeom prst="rect">
            <a:avLst/>
          </a:prstGeom>
        </p:spPr>
      </p:pic>
      <p:pic>
        <p:nvPicPr>
          <p:cNvPr id="8" name="Рисунок 8" descr="IMG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35" y="1772815"/>
            <a:ext cx="3024336" cy="41921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41406"/>
            <a:ext cx="363959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1008112"/>
          </a:xfrm>
        </p:spPr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err="1" smtClean="0">
                <a:solidFill>
                  <a:srgbClr val="673920"/>
                </a:solidFill>
              </a:rPr>
              <a:t>Gospodar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smtClean="0">
                <a:solidFill>
                  <a:srgbClr val="673920"/>
                </a:solidFill>
              </a:rPr>
              <a:t>Donetsk</a:t>
            </a:r>
            <a:endParaRPr lang="uk-UA" dirty="0">
              <a:solidFill>
                <a:srgbClr val="67392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3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 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smtClean="0">
                <a:solidFill>
                  <a:srgbClr val="673920"/>
                </a:solidFill>
              </a:rPr>
              <a:t>Hectare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err="1" smtClean="0">
                <a:solidFill>
                  <a:srgbClr val="673920"/>
                </a:solidFill>
              </a:rPr>
              <a:t>Odesa</a:t>
            </a:r>
            <a:endParaRPr lang="uk-UA" dirty="0">
              <a:solidFill>
                <a:srgbClr val="6739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268760"/>
            <a:ext cx="6744510" cy="45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73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 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smtClean="0">
                <a:solidFill>
                  <a:srgbClr val="673920"/>
                </a:solidFill>
              </a:rPr>
              <a:t>Hectare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err="1" smtClean="0">
                <a:solidFill>
                  <a:srgbClr val="673920"/>
                </a:solidFill>
              </a:rPr>
              <a:t>Odesa</a:t>
            </a:r>
            <a:endParaRPr lang="uk-UA" dirty="0">
              <a:solidFill>
                <a:srgbClr val="6739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8748"/>
            <a:ext cx="6840760" cy="463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1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9" y="1366839"/>
            <a:ext cx="3292599" cy="220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5" y="3679849"/>
            <a:ext cx="3356684" cy="231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48886"/>
            <a:ext cx="3293293" cy="224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1008112"/>
          </a:xfrm>
        </p:spPr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 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smtClean="0">
                <a:solidFill>
                  <a:srgbClr val="673920"/>
                </a:solidFill>
              </a:rPr>
              <a:t>Hectare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err="1" smtClean="0">
                <a:solidFill>
                  <a:srgbClr val="673920"/>
                </a:solidFill>
              </a:rPr>
              <a:t>Odesa</a:t>
            </a:r>
            <a:endParaRPr lang="uk-UA" dirty="0">
              <a:solidFill>
                <a:srgbClr val="67392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2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768752" cy="1008112"/>
          </a:xfrm>
        </p:spPr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err="1" smtClean="0">
                <a:solidFill>
                  <a:srgbClr val="673920"/>
                </a:solidFill>
              </a:rPr>
              <a:t>Sichovyy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err="1" smtClean="0">
                <a:solidFill>
                  <a:srgbClr val="673920"/>
                </a:solidFill>
              </a:rPr>
              <a:t>Zaporizhzhya</a:t>
            </a:r>
            <a:endParaRPr lang="uk-UA" dirty="0">
              <a:solidFill>
                <a:srgbClr val="6739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68760"/>
            <a:ext cx="6846341" cy="473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45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768752" cy="1008112"/>
          </a:xfrm>
        </p:spPr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err="1" smtClean="0">
                <a:solidFill>
                  <a:srgbClr val="673920"/>
                </a:solidFill>
              </a:rPr>
              <a:t>Sichovyy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err="1" smtClean="0">
                <a:solidFill>
                  <a:srgbClr val="673920"/>
                </a:solidFill>
              </a:rPr>
              <a:t>Zaporizhzhya</a:t>
            </a:r>
            <a:endParaRPr lang="uk-UA" dirty="0">
              <a:solidFill>
                <a:srgbClr val="6739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1340768"/>
            <a:ext cx="6280943" cy="468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26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6400" y="1904633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7038" indent="-322263" algn="just" defTabSz="449263">
              <a:buSzPct val="45000"/>
              <a:buFont typeface="Wingdings" pitchFamily="2" charset="2"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n-US" sz="2800" b="1" dirty="0" smtClean="0">
                <a:solidFill>
                  <a:srgbClr val="005A23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	</a:t>
            </a:r>
            <a:r>
              <a:rPr lang="en-US" sz="2800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We are Ukrainian company called by time and by necessity of creation civilized market of agricultural products.</a:t>
            </a:r>
            <a:endParaRPr lang="ru-RU" sz="2800" b="1" dirty="0">
              <a:solidFill>
                <a:srgbClr val="005A2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27038" indent="-322263" algn="just" defTabSz="449263">
              <a:buSzPct val="45000"/>
              <a:buFont typeface="Wingdings" pitchFamily="2" charset="2"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n-US" sz="2800" b="1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en-US" sz="2800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make substantial producers of agricultural products while ultimate customers receive accessible for the money high quality products.</a:t>
            </a:r>
            <a:endParaRPr lang="ru-RU" sz="2800" b="1" dirty="0">
              <a:solidFill>
                <a:srgbClr val="005A2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384" y="40595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739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Mission</a:t>
            </a:r>
            <a:endParaRPr lang="uk-UA" sz="2800" b="1" dirty="0">
              <a:solidFill>
                <a:srgbClr val="6739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1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026" name="Picture 2" descr="C:\Users\Mokryk_Y\Desktop\Хмиз Н. С\Марта\ПОФ каркас 10.04.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kryk_Y\Desktop\Хмиз Н. С\Марта\ПТА каркас 10.04.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84884"/>
            <a:ext cx="4368485" cy="3276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768752" cy="1008112"/>
          </a:xfrm>
        </p:spPr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err="1" smtClean="0">
                <a:solidFill>
                  <a:srgbClr val="673920"/>
                </a:solidFill>
              </a:rPr>
              <a:t>Sichovyy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err="1" smtClean="0">
                <a:solidFill>
                  <a:srgbClr val="673920"/>
                </a:solidFill>
              </a:rPr>
              <a:t>Zaporizhzhya</a:t>
            </a:r>
            <a:endParaRPr lang="uk-UA" dirty="0">
              <a:solidFill>
                <a:srgbClr val="67392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4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err="1" smtClean="0">
                <a:solidFill>
                  <a:srgbClr val="673920"/>
                </a:solidFill>
              </a:rPr>
              <a:t>Shuvar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err="1" smtClean="0">
                <a:solidFill>
                  <a:srgbClr val="673920"/>
                </a:solidFill>
              </a:rPr>
              <a:t>Lviv</a:t>
            </a:r>
            <a:endParaRPr lang="uk-UA" dirty="0">
              <a:solidFill>
                <a:srgbClr val="6739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412776"/>
            <a:ext cx="6760973" cy="45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52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err="1" smtClean="0">
                <a:solidFill>
                  <a:srgbClr val="673920"/>
                </a:solidFill>
              </a:rPr>
              <a:t>Shuvar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err="1" smtClean="0">
                <a:solidFill>
                  <a:srgbClr val="673920"/>
                </a:solidFill>
              </a:rPr>
              <a:t>Lviv</a:t>
            </a:r>
            <a:endParaRPr lang="uk-UA" dirty="0">
              <a:solidFill>
                <a:srgbClr val="6739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2451"/>
            <a:ext cx="6618048" cy="49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23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3" name="Picture 2" descr="D:\Foto\ФОТО Шувар\Фото нові\IMG_24-05-2012_143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060849"/>
            <a:ext cx="5021711" cy="3013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1008112"/>
          </a:xfrm>
        </p:spPr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err="1" smtClean="0">
                <a:solidFill>
                  <a:srgbClr val="673920"/>
                </a:solidFill>
              </a:rPr>
              <a:t>Shuvar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err="1" smtClean="0">
                <a:solidFill>
                  <a:srgbClr val="673920"/>
                </a:solidFill>
              </a:rPr>
              <a:t>Lviv</a:t>
            </a:r>
            <a:endParaRPr lang="uk-UA" dirty="0">
              <a:solidFill>
                <a:srgbClr val="67392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628800"/>
            <a:ext cx="3672407" cy="3960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05A23"/>
                </a:solidFill>
                <a:latin typeface="Verdan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sz="1800" dirty="0" smtClean="0"/>
              <a:t>Fish &amp; Seafood terminal:</a:t>
            </a:r>
          </a:p>
          <a:p>
            <a:r>
              <a:rPr lang="en-US" sz="1800" b="0" dirty="0" smtClean="0"/>
              <a:t>	-Working from </a:t>
            </a:r>
            <a:r>
              <a:rPr lang="en-US" sz="1800" b="0" dirty="0" err="1" smtClean="0"/>
              <a:t>dec</a:t>
            </a:r>
            <a:r>
              <a:rPr lang="en-US" sz="1800" b="0" dirty="0" err="1"/>
              <a:t>.</a:t>
            </a:r>
            <a:r>
              <a:rPr lang="en-US" sz="1800" b="0" dirty="0" smtClean="0"/>
              <a:t> 2011</a:t>
            </a:r>
          </a:p>
          <a:p>
            <a:r>
              <a:rPr lang="en-US" sz="1800" b="0" dirty="0" smtClean="0"/>
              <a:t>	-Area- 3456 sq. m</a:t>
            </a:r>
          </a:p>
          <a:p>
            <a:r>
              <a:rPr lang="en-US" sz="1800" b="0" dirty="0" smtClean="0"/>
              <a:t>	-Assortment – more then 1000 products position</a:t>
            </a:r>
          </a:p>
          <a:p>
            <a:endParaRPr lang="en-US" sz="1800" b="0" dirty="0"/>
          </a:p>
          <a:p>
            <a:r>
              <a:rPr lang="en-US" sz="1800" dirty="0" smtClean="0"/>
              <a:t>Fruits &amp; vegetables pavilion:</a:t>
            </a:r>
          </a:p>
          <a:p>
            <a:r>
              <a:rPr lang="en-US" sz="1800" b="0" dirty="0" smtClean="0"/>
              <a:t>	-Working </a:t>
            </a:r>
            <a:r>
              <a:rPr lang="en-US" sz="1800" b="0" dirty="0"/>
              <a:t>from </a:t>
            </a:r>
            <a:r>
              <a:rPr lang="en-US" sz="1800" b="0" dirty="0" err="1"/>
              <a:t>dec.</a:t>
            </a:r>
            <a:r>
              <a:rPr lang="en-US" sz="1800" b="0" dirty="0"/>
              <a:t> 2011</a:t>
            </a:r>
          </a:p>
          <a:p>
            <a:r>
              <a:rPr lang="en-US" sz="1800" b="0" dirty="0" smtClean="0"/>
              <a:t>	-Area- 4368 sq. m</a:t>
            </a:r>
            <a:endParaRPr lang="en-US" sz="1800" b="0" dirty="0"/>
          </a:p>
          <a:p>
            <a:r>
              <a:rPr lang="en-US" sz="1800" b="0" dirty="0" smtClean="0"/>
              <a:t>	-Assortment </a:t>
            </a:r>
            <a:r>
              <a:rPr lang="en-US" sz="1800" b="0" dirty="0"/>
              <a:t>– more then </a:t>
            </a:r>
            <a:r>
              <a:rPr lang="en-US" sz="1800" b="0" dirty="0" smtClean="0"/>
              <a:t>500 products position</a:t>
            </a:r>
            <a:endParaRPr lang="en-US" sz="1800" b="0" dirty="0"/>
          </a:p>
          <a:p>
            <a:endParaRPr lang="uk-UA" sz="1800" b="0" dirty="0"/>
          </a:p>
        </p:txBody>
      </p:sp>
    </p:spTree>
    <p:extLst>
      <p:ext uri="{BB962C8B-B14F-4D97-AF65-F5344CB8AC3E}">
        <p14:creationId xmlns="" xmlns:p14="http://schemas.microsoft.com/office/powerpoint/2010/main" val="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4" name="Picture 3" descr="D:\Foto\ФОТО Шувар\Фото нові\IMG_24-05-2012_142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4012"/>
            <a:ext cx="4104456" cy="2462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Foto\ФОТО Шувар\Фото нові\IMG_24-05-2012_14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87" y="3429000"/>
            <a:ext cx="4368485" cy="2621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1008112"/>
          </a:xfrm>
        </p:spPr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WMAP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err="1" smtClean="0">
                <a:solidFill>
                  <a:srgbClr val="673920"/>
                </a:solidFill>
              </a:rPr>
              <a:t>Shuvar</a:t>
            </a:r>
            <a:r>
              <a:rPr lang="uk-UA" dirty="0" smtClean="0">
                <a:solidFill>
                  <a:srgbClr val="673920"/>
                </a:solidFill>
              </a:rPr>
              <a:t>» </a:t>
            </a:r>
            <a:r>
              <a:rPr lang="en-US" dirty="0" err="1" smtClean="0">
                <a:solidFill>
                  <a:srgbClr val="673920"/>
                </a:solidFill>
              </a:rPr>
              <a:t>Lviv</a:t>
            </a:r>
            <a:endParaRPr lang="uk-UA" dirty="0">
              <a:solidFill>
                <a:srgbClr val="67392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560840" cy="1008112"/>
          </a:xfrm>
        </p:spPr>
        <p:txBody>
          <a:bodyPr/>
          <a:lstStyle/>
          <a:p>
            <a:r>
              <a:rPr lang="en-US" sz="3600" dirty="0" smtClean="0">
                <a:ea typeface="Verdana" pitchFamily="34" charset="0"/>
                <a:cs typeface="Verdana" pitchFamily="34" charset="0"/>
              </a:rPr>
              <a:t>Projects of WMAP </a:t>
            </a:r>
            <a:r>
              <a:rPr lang="uk-UA" sz="3600" dirty="0" smtClean="0">
                <a:ea typeface="Verdana" pitchFamily="34" charset="0"/>
                <a:cs typeface="Verdana" pitchFamily="34" charset="0"/>
              </a:rPr>
              <a:t>«</a:t>
            </a:r>
            <a:r>
              <a:rPr lang="en-US" sz="3600" dirty="0" err="1" smtClean="0">
                <a:ea typeface="Verdana" pitchFamily="34" charset="0"/>
                <a:cs typeface="Verdana" pitchFamily="34" charset="0"/>
              </a:rPr>
              <a:t>Shuvar</a:t>
            </a:r>
            <a:r>
              <a:rPr lang="uk-UA" sz="3600" dirty="0" smtClean="0">
                <a:ea typeface="Verdana" pitchFamily="34" charset="0"/>
                <a:cs typeface="Verdana" pitchFamily="34" charset="0"/>
              </a:rPr>
              <a:t>»</a:t>
            </a:r>
            <a:endParaRPr lang="uk-UA" sz="1600" dirty="0"/>
          </a:p>
        </p:txBody>
      </p:sp>
    </p:spTree>
    <p:extLst>
      <p:ext uri="{BB962C8B-B14F-4D97-AF65-F5344CB8AC3E}">
        <p14:creationId xmlns="" xmlns:p14="http://schemas.microsoft.com/office/powerpoint/2010/main" val="22353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Intellectual Logistics</a:t>
            </a:r>
            <a:r>
              <a:rPr lang="uk-UA" dirty="0" smtClean="0">
                <a:solidFill>
                  <a:srgbClr val="673920"/>
                </a:solidFill>
              </a:rPr>
              <a:t/>
            </a:r>
            <a:br>
              <a:rPr lang="uk-UA" dirty="0" smtClean="0">
                <a:solidFill>
                  <a:srgbClr val="673920"/>
                </a:solidFill>
              </a:rPr>
            </a:br>
            <a:endParaRPr lang="uk-UA" sz="1600" dirty="0">
              <a:solidFill>
                <a:srgbClr val="673920"/>
              </a:solidFill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106363" y="1124744"/>
            <a:ext cx="2809875" cy="15835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Consumption in region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Supermarkets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Retail markets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-Stalls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Shops “Near the house”</a:t>
            </a:r>
          </a:p>
          <a:p>
            <a:pPr>
              <a:buFontTx/>
              <a:buChar char="•"/>
              <a:defRPr/>
            </a:pP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HoReCa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17463" y="3228975"/>
            <a:ext cx="1817687" cy="12969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/>
              <a:t>WAREHOUSE </a:t>
            </a:r>
            <a:r>
              <a:rPr lang="en-US" sz="1600" b="1" dirty="0" smtClean="0"/>
              <a:t>of</a:t>
            </a:r>
          </a:p>
          <a:p>
            <a:pPr algn="ctr">
              <a:defRPr/>
            </a:pPr>
            <a:r>
              <a:rPr lang="en-US" sz="1600" b="1" dirty="0" smtClean="0"/>
              <a:t> </a:t>
            </a:r>
            <a:r>
              <a:rPr lang="en-US" sz="1600" b="1" dirty="0"/>
              <a:t>Ready-made </a:t>
            </a:r>
            <a:endParaRPr lang="en-US" sz="1600" b="1" dirty="0" smtClean="0"/>
          </a:p>
          <a:p>
            <a:pPr algn="ctr">
              <a:defRPr/>
            </a:pPr>
            <a:r>
              <a:rPr lang="en-US" sz="1600" b="1" dirty="0" smtClean="0"/>
              <a:t>agricultural</a:t>
            </a:r>
          </a:p>
          <a:p>
            <a:pPr algn="ctr">
              <a:defRPr/>
            </a:pPr>
            <a:r>
              <a:rPr lang="en-US" sz="1600" b="1" dirty="0" smtClean="0"/>
              <a:t> </a:t>
            </a:r>
            <a:r>
              <a:rPr lang="en-US" sz="1600" b="1" dirty="0"/>
              <a:t>products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"/>
          <p:cNvSpPr>
            <a:spLocks noChangeArrowheads="1"/>
          </p:cNvSpPr>
          <p:nvPr/>
        </p:nvSpPr>
        <p:spPr bwMode="auto">
          <a:xfrm>
            <a:off x="2160588" y="2708275"/>
            <a:ext cx="5940425" cy="2163763"/>
          </a:xfrm>
          <a:custGeom>
            <a:avLst/>
            <a:gdLst>
              <a:gd name="T0" fmla="*/ 2147483647 w 16502"/>
              <a:gd name="T1" fmla="*/ 0 h 6012"/>
              <a:gd name="T2" fmla="*/ 2147483647 w 16502"/>
              <a:gd name="T3" fmla="*/ 2147483647 h 6012"/>
              <a:gd name="T4" fmla="*/ 2147483647 w 16502"/>
              <a:gd name="T5" fmla="*/ 2147483647 h 6012"/>
              <a:gd name="T6" fmla="*/ 0 w 16502"/>
              <a:gd name="T7" fmla="*/ 2147483647 h 6012"/>
              <a:gd name="T8" fmla="*/ 2147483647 w 16502"/>
              <a:gd name="T9" fmla="*/ 0 h 6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02"/>
              <a:gd name="T16" fmla="*/ 0 h 6012"/>
              <a:gd name="T17" fmla="*/ 16502 w 16502"/>
              <a:gd name="T18" fmla="*/ 6012 h 6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02" h="6012">
                <a:moveTo>
                  <a:pt x="8250" y="0"/>
                </a:moveTo>
                <a:cubicBezTo>
                  <a:pt x="12927" y="0"/>
                  <a:pt x="16501" y="1301"/>
                  <a:pt x="16501" y="3006"/>
                </a:cubicBezTo>
                <a:cubicBezTo>
                  <a:pt x="16501" y="4710"/>
                  <a:pt x="12927" y="6011"/>
                  <a:pt x="8250" y="6011"/>
                </a:cubicBezTo>
                <a:cubicBezTo>
                  <a:pt x="3572" y="6011"/>
                  <a:pt x="0" y="4710"/>
                  <a:pt x="0" y="3006"/>
                </a:cubicBezTo>
                <a:cubicBezTo>
                  <a:pt x="0" y="1301"/>
                  <a:pt x="3572" y="0"/>
                  <a:pt x="8250" y="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24" name="Овал 35"/>
          <p:cNvSpPr/>
          <p:nvPr/>
        </p:nvSpPr>
        <p:spPr>
          <a:xfrm>
            <a:off x="2160588" y="3068638"/>
            <a:ext cx="3275012" cy="1439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WMAP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</a:rPr>
              <a:t>Shuvar</a:t>
            </a: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49513" y="3573463"/>
            <a:ext cx="538162" cy="431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2449513" y="3860800"/>
            <a:ext cx="250825" cy="131286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H="1" flipV="1">
            <a:off x="1476375" y="2708275"/>
            <a:ext cx="1258888" cy="1017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2735263" y="2133600"/>
            <a:ext cx="1981200" cy="1592263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V="1">
            <a:off x="2735263" y="2565400"/>
            <a:ext cx="3492500" cy="1160463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1835150" y="3789363"/>
            <a:ext cx="649288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250825" y="5085184"/>
            <a:ext cx="2809875" cy="9366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and medium </a:t>
            </a:r>
            <a:endPara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PRODUCERS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3851275" y="1268413"/>
            <a:ext cx="2008188" cy="7540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Export to the regions 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the platform WAP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“Truck train” project</a:t>
            </a: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6228184" y="2133600"/>
            <a:ext cx="1616075" cy="495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Export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Intellectual Logistics</a:t>
            </a:r>
            <a:r>
              <a:rPr lang="uk-UA" dirty="0" smtClean="0">
                <a:solidFill>
                  <a:srgbClr val="673920"/>
                </a:solidFill>
              </a:rPr>
              <a:t/>
            </a:r>
            <a:br>
              <a:rPr lang="uk-UA" dirty="0" smtClean="0">
                <a:solidFill>
                  <a:srgbClr val="673920"/>
                </a:solidFill>
              </a:rPr>
            </a:br>
            <a:r>
              <a:rPr lang="en-US" sz="1600" dirty="0" smtClean="0">
                <a:solidFill>
                  <a:srgbClr val="673920"/>
                </a:solidFill>
              </a:rPr>
              <a:t>mechanism</a:t>
            </a:r>
            <a:endParaRPr lang="uk-UA" sz="1600" dirty="0">
              <a:solidFill>
                <a:srgbClr val="67392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68313" y="1988840"/>
            <a:ext cx="2087562" cy="1223963"/>
          </a:xfrm>
          <a:prstGeom prst="rect">
            <a:avLst/>
          </a:prstGeom>
          <a:solidFill>
            <a:srgbClr val="8585E0"/>
          </a:solidFill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ru-RU" b="1">
                <a:solidFill>
                  <a:srgbClr val="0D0D0D"/>
                </a:solidFill>
                <a:ea typeface="Lucida Sans Unicode" charset="0"/>
                <a:cs typeface="Lucida Sans Unicode" charset="0"/>
              </a:rPr>
              <a:t>PRODUCER</a:t>
            </a:r>
            <a:r>
              <a:rPr lang="ru-RU" b="1">
                <a:solidFill>
                  <a:srgbClr val="9C9C9C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419475" y="4076403"/>
            <a:ext cx="5111750" cy="1655762"/>
          </a:xfrm>
          <a:prstGeom prst="rect">
            <a:avLst/>
          </a:prstGeom>
          <a:solidFill>
            <a:srgbClr val="38C853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500563" y="2276178"/>
            <a:ext cx="2519362" cy="935037"/>
          </a:xfrm>
          <a:prstGeom prst="rect">
            <a:avLst/>
          </a:prstGeom>
          <a:solidFill>
            <a:srgbClr val="8585E0"/>
          </a:solidFill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ru-RU" b="1">
                <a:solidFill>
                  <a:srgbClr val="0D0D0D"/>
                </a:solidFill>
                <a:ea typeface="Lucida Sans Unicode" charset="0"/>
                <a:cs typeface="Lucida Sans Unicode" charset="0"/>
              </a:rPr>
              <a:t>DEALER  (+8-12%)</a:t>
            </a:r>
            <a:r>
              <a:rPr lang="ru-RU" b="1">
                <a:solidFill>
                  <a:srgbClr val="9C9C9C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419475" y="4795540"/>
            <a:ext cx="1871663" cy="935038"/>
          </a:xfrm>
          <a:prstGeom prst="rect">
            <a:avLst/>
          </a:prstGeom>
          <a:solidFill>
            <a:srgbClr val="E284C7"/>
          </a:solidFill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ru-RU" b="1">
                <a:solidFill>
                  <a:srgbClr val="0D0D0D"/>
                </a:solidFill>
                <a:ea typeface="Lucida Sans Unicode" charset="0"/>
                <a:cs typeface="Lucida Sans Unicode" charset="0"/>
              </a:rPr>
              <a:t>BUFFER STORAGE AREA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6661150" y="4076403"/>
            <a:ext cx="1871663" cy="863600"/>
          </a:xfrm>
          <a:prstGeom prst="rect">
            <a:avLst/>
          </a:prstGeom>
          <a:solidFill>
            <a:srgbClr val="8585E0"/>
          </a:solidFill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ru-RU" sz="1600" b="1">
                <a:solidFill>
                  <a:srgbClr val="0D0D0D"/>
                </a:solidFill>
                <a:ea typeface="Lucida Sans Unicode" charset="0"/>
                <a:cs typeface="Lucida Sans Unicode" charset="0"/>
              </a:rPr>
              <a:t>OPERATOR</a:t>
            </a:r>
            <a:r>
              <a:rPr lang="ru-RU" sz="1600" b="1">
                <a:solidFill>
                  <a:srgbClr val="9C9C9C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6661150" y="4940003"/>
            <a:ext cx="1871663" cy="792162"/>
          </a:xfrm>
          <a:prstGeom prst="rect">
            <a:avLst/>
          </a:prstGeom>
          <a:solidFill>
            <a:srgbClr val="8585E0"/>
          </a:solidFill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ru-RU" sz="1600" b="1">
                <a:solidFill>
                  <a:srgbClr val="0D0D0D"/>
                </a:solidFill>
                <a:ea typeface="Lucida Sans Unicode" charset="0"/>
                <a:cs typeface="Lucida Sans Unicode" charset="0"/>
              </a:rPr>
              <a:t>OPERATOR</a:t>
            </a:r>
            <a:r>
              <a:rPr lang="ru-RU" b="1">
                <a:solidFill>
                  <a:srgbClr val="9C9C9C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cxnSp>
        <p:nvCxnSpPr>
          <p:cNvPr id="36" name="AutoShape 8"/>
          <p:cNvCxnSpPr>
            <a:cxnSpLocks noChangeShapeType="1"/>
          </p:cNvCxnSpPr>
          <p:nvPr/>
        </p:nvCxnSpPr>
        <p:spPr bwMode="auto">
          <a:xfrm>
            <a:off x="2555875" y="3211215"/>
            <a:ext cx="863600" cy="2052638"/>
          </a:xfrm>
          <a:prstGeom prst="bentConnector3">
            <a:avLst>
              <a:gd name="adj1" fmla="val 50000"/>
            </a:avLst>
          </a:prstGeom>
          <a:noFill/>
          <a:ln w="889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AutoShape 9"/>
          <p:cNvCxnSpPr>
            <a:cxnSpLocks noChangeShapeType="1"/>
          </p:cNvCxnSpPr>
          <p:nvPr/>
        </p:nvCxnSpPr>
        <p:spPr bwMode="auto">
          <a:xfrm>
            <a:off x="2555875" y="2563515"/>
            <a:ext cx="1944688" cy="1588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AutoShape 10"/>
          <p:cNvCxnSpPr>
            <a:cxnSpLocks noChangeShapeType="1"/>
          </p:cNvCxnSpPr>
          <p:nvPr/>
        </p:nvCxnSpPr>
        <p:spPr bwMode="auto">
          <a:xfrm flipH="1">
            <a:off x="5362575" y="3212803"/>
            <a:ext cx="1588" cy="8636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3203575" y="2347615"/>
            <a:ext cx="576263" cy="503238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5075238" y="3284240"/>
            <a:ext cx="576262" cy="503238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 flipV="1">
            <a:off x="5292725" y="4508203"/>
            <a:ext cx="1366838" cy="792162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" name="AutoShape 14"/>
          <p:cNvCxnSpPr>
            <a:cxnSpLocks noChangeShapeType="1"/>
          </p:cNvCxnSpPr>
          <p:nvPr/>
        </p:nvCxnSpPr>
        <p:spPr bwMode="auto">
          <a:xfrm>
            <a:off x="5292725" y="5300365"/>
            <a:ext cx="1366838" cy="36513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80402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2500" y="1772816"/>
            <a:ext cx="8358187" cy="399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00" tIns="41400" rIns="82800" bIns="41400">
            <a:spAutoFit/>
          </a:bodyPr>
          <a:lstStyle/>
          <a:p>
            <a:pPr hangingPunct="1">
              <a:lnSpc>
                <a:spcPct val="95000"/>
              </a:lnSpc>
              <a:spcBef>
                <a:spcPts val="1088"/>
              </a:spcBef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2300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</a:t>
            </a:r>
            <a:r>
              <a:rPr lang="ru-RU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 </a:t>
            </a:r>
            <a:r>
              <a:rPr lang="ru-RU" sz="1600" b="1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sales volume due to absence of lost sales (permanent product availability on shelves</a:t>
            </a:r>
            <a:r>
              <a:rPr lang="ru-RU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en-US" sz="1600" b="1" dirty="0" smtClean="0">
              <a:solidFill>
                <a:srgbClr val="005A2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hangingPunct="1">
              <a:lnSpc>
                <a:spcPct val="95000"/>
              </a:lnSpc>
              <a:spcBef>
                <a:spcPts val="1088"/>
              </a:spcBef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2300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1600" b="1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</a:t>
            </a:r>
            <a:r>
              <a:rPr lang="ru-RU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Price </a:t>
            </a:r>
            <a:r>
              <a:rPr lang="ru-RU" sz="1600" b="1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decreasing for consumer with stable producers’ prices (no dealer’s mark-up).</a:t>
            </a:r>
          </a:p>
          <a:p>
            <a:pPr hangingPunct="1">
              <a:lnSpc>
                <a:spcPct val="95000"/>
              </a:lnSpc>
              <a:spcBef>
                <a:spcPts val="1088"/>
              </a:spcBef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2300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</a:t>
            </a:r>
            <a:r>
              <a:rPr lang="ru-RU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 </a:t>
            </a:r>
            <a:r>
              <a:rPr lang="ru-RU" sz="1600" b="1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rotation increase (time diminishing on product delivery from factory to a counter).</a:t>
            </a:r>
          </a:p>
          <a:p>
            <a:pPr hangingPunct="1">
              <a:lnSpc>
                <a:spcPct val="95000"/>
              </a:lnSpc>
              <a:spcBef>
                <a:spcPts val="1088"/>
              </a:spcBef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2300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</a:t>
            </a:r>
            <a:r>
              <a:rPr lang="ru-RU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Acceptance </a:t>
            </a:r>
            <a:r>
              <a:rPr lang="ru-RU" sz="1600" b="1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high-quality preselling products storage.</a:t>
            </a:r>
          </a:p>
          <a:p>
            <a:pPr hangingPunct="1">
              <a:lnSpc>
                <a:spcPct val="95000"/>
              </a:lnSpc>
              <a:spcBef>
                <a:spcPts val="1088"/>
              </a:spcBef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2300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</a:t>
            </a:r>
            <a:r>
              <a:rPr lang="ru-RU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Professional </a:t>
            </a:r>
            <a:r>
              <a:rPr lang="ru-RU" sz="1600" b="1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orders forming based upon </a:t>
            </a:r>
            <a:r>
              <a:rPr lang="ru-RU" sz="1600" b="1" u="sng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actual</a:t>
            </a:r>
            <a:r>
              <a:rPr lang="ru-RU" sz="1600" b="1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product sales.</a:t>
            </a:r>
          </a:p>
          <a:p>
            <a:pPr hangingPunct="1">
              <a:lnSpc>
                <a:spcPct val="95000"/>
              </a:lnSpc>
              <a:spcBef>
                <a:spcPts val="1088"/>
              </a:spcBef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2300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</a:t>
            </a:r>
            <a:r>
              <a:rPr lang="ru-RU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Advertising </a:t>
            </a:r>
            <a:r>
              <a:rPr lang="ru-RU" sz="1600" b="1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product promotion.</a:t>
            </a:r>
          </a:p>
          <a:p>
            <a:pPr hangingPunct="1">
              <a:lnSpc>
                <a:spcPct val="95000"/>
              </a:lnSpc>
              <a:spcBef>
                <a:spcPts val="1088"/>
              </a:spcBef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2300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</a:t>
            </a:r>
            <a:r>
              <a:rPr lang="ru-RU" sz="1600" b="1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Flexibility </a:t>
            </a:r>
            <a:r>
              <a:rPr lang="ru-RU" sz="1600" b="1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producers’ requests.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1008112"/>
          </a:xfrm>
        </p:spPr>
        <p:txBody>
          <a:bodyPr/>
          <a:lstStyle/>
          <a:p>
            <a:r>
              <a:rPr lang="ru-RU" sz="3600" dirty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Intellectual Logistics</a:t>
            </a:r>
            <a:r>
              <a:rPr lang="uk-UA" dirty="0" smtClean="0">
                <a:solidFill>
                  <a:srgbClr val="673920"/>
                </a:solidFill>
              </a:rPr>
              <a:t/>
            </a:r>
            <a:br>
              <a:rPr lang="uk-UA" dirty="0" smtClean="0">
                <a:solidFill>
                  <a:srgbClr val="673920"/>
                </a:solidFill>
              </a:rPr>
            </a:br>
            <a:r>
              <a:rPr lang="en-US" sz="1600" dirty="0" err="1" smtClean="0">
                <a:solidFill>
                  <a:srgbClr val="673920"/>
                </a:solidFill>
              </a:rPr>
              <a:t>Shuvar</a:t>
            </a:r>
            <a:r>
              <a:rPr lang="en-US" sz="1600" dirty="0" smtClean="0">
                <a:solidFill>
                  <a:srgbClr val="673920"/>
                </a:solidFill>
              </a:rPr>
              <a:t> guaranty</a:t>
            </a:r>
            <a:endParaRPr lang="uk-UA" sz="1600" dirty="0">
              <a:solidFill>
                <a:srgbClr val="67392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0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1008112"/>
          </a:xfrm>
        </p:spPr>
        <p:txBody>
          <a:bodyPr/>
          <a:lstStyle/>
          <a:p>
            <a:r>
              <a:rPr lang="ru-RU" sz="3600" dirty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Intellectual Logistics</a:t>
            </a:r>
            <a:r>
              <a:rPr lang="uk-UA" dirty="0" smtClean="0">
                <a:solidFill>
                  <a:srgbClr val="673920"/>
                </a:solidFill>
              </a:rPr>
              <a:t/>
            </a:r>
            <a:br>
              <a:rPr lang="uk-UA" dirty="0" smtClean="0">
                <a:solidFill>
                  <a:srgbClr val="673920"/>
                </a:solidFill>
              </a:rPr>
            </a:br>
            <a:endParaRPr lang="uk-UA" sz="1600" dirty="0">
              <a:solidFill>
                <a:srgbClr val="67392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92167"/>
              </p:ext>
            </p:extLst>
          </p:nvPr>
        </p:nvGraphicFramePr>
        <p:xfrm>
          <a:off x="755576" y="1916832"/>
          <a:ext cx="7416825" cy="3096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72275"/>
                <a:gridCol w="2472275"/>
                <a:gridCol w="2472275"/>
              </a:tblGrid>
              <a:tr h="774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Results,</a:t>
                      </a:r>
                      <a:r>
                        <a:rPr lang="en-US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2012</a:t>
                      </a:r>
                      <a:endParaRPr lang="uk-UA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Turnover, Euro</a:t>
                      </a:r>
                      <a:endParaRPr lang="uk-UA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Turnover, tons</a:t>
                      </a:r>
                      <a:endParaRPr lang="uk-UA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endParaRPr lang="uk-UA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5A2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Meat</a:t>
                      </a:r>
                      <a:endParaRPr lang="uk-UA" b="1" dirty="0">
                        <a:solidFill>
                          <a:srgbClr val="005A23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5A2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510 000</a:t>
                      </a:r>
                      <a:endParaRPr lang="uk-UA" b="1" dirty="0">
                        <a:solidFill>
                          <a:srgbClr val="005A23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5A2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215</a:t>
                      </a:r>
                      <a:endParaRPr lang="uk-UA" b="1" dirty="0">
                        <a:solidFill>
                          <a:srgbClr val="005A23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5A2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Fish</a:t>
                      </a:r>
                      <a:endParaRPr lang="uk-UA" b="1" dirty="0">
                        <a:solidFill>
                          <a:srgbClr val="005A23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5A2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101 000</a:t>
                      </a:r>
                      <a:endParaRPr lang="uk-UA" b="1" dirty="0">
                        <a:solidFill>
                          <a:srgbClr val="005A23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5A2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9,7</a:t>
                      </a:r>
                      <a:endParaRPr lang="uk-UA" b="1" dirty="0">
                        <a:solidFill>
                          <a:srgbClr val="005A23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5A2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Fruits &amp; vegetables</a:t>
                      </a:r>
                      <a:endParaRPr lang="uk-UA" b="1" dirty="0">
                        <a:solidFill>
                          <a:srgbClr val="005A23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5A2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142 000</a:t>
                      </a:r>
                      <a:endParaRPr lang="uk-UA" b="1" dirty="0">
                        <a:solidFill>
                          <a:srgbClr val="005A23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5A23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244</a:t>
                      </a:r>
                      <a:endParaRPr lang="uk-UA" b="1" dirty="0">
                        <a:solidFill>
                          <a:srgbClr val="005A23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563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523220"/>
          </a:xfr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Strategy</a:t>
            </a:r>
            <a:endParaRPr lang="uk-UA" dirty="0">
              <a:solidFill>
                <a:srgbClr val="67392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6694860" y="4149080"/>
            <a:ext cx="2341636" cy="18716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uk-UA" sz="1600" b="1" dirty="0">
                <a:solidFill>
                  <a:srgbClr val="006600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Import</a:t>
            </a:r>
            <a:endParaRPr lang="ru-RU" sz="1600" b="1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Bringing in the best importers on</a:t>
            </a:r>
          </a:p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 WAP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Creation of conditions </a:t>
            </a:r>
          </a:p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for attraction world importers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Project</a:t>
            </a:r>
            <a:r>
              <a:rPr lang="ru-RU" sz="1200" dirty="0" smtClean="0">
                <a:solidFill>
                  <a:schemeClr val="tx1"/>
                </a:solidFill>
              </a:rPr>
              <a:t> «</a:t>
            </a:r>
            <a:r>
              <a:rPr lang="en-US" sz="1200" dirty="0" smtClean="0">
                <a:solidFill>
                  <a:schemeClr val="tx1"/>
                </a:solidFill>
              </a:rPr>
              <a:t>Truck train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Project</a:t>
            </a:r>
            <a:r>
              <a:rPr lang="ru-RU" sz="1200" dirty="0" smtClean="0">
                <a:solidFill>
                  <a:schemeClr val="tx1"/>
                </a:solidFill>
              </a:rPr>
              <a:t> «</a:t>
            </a:r>
            <a:r>
              <a:rPr lang="en-US" sz="1200" dirty="0" smtClean="0">
                <a:solidFill>
                  <a:schemeClr val="tx1"/>
                </a:solidFill>
              </a:rPr>
              <a:t>Intellectual logistic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107504" y="1341389"/>
            <a:ext cx="2519685" cy="151154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Consumption in region</a:t>
            </a:r>
            <a:endParaRPr lang="uk-UA" sz="1400" b="1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Supermarkets</a:t>
            </a:r>
            <a:endParaRPr lang="uk-UA" sz="12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Retail markets</a:t>
            </a:r>
            <a:endParaRPr lang="uk-UA" sz="1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-Stalls</a:t>
            </a:r>
            <a:endParaRPr lang="uk-UA" sz="12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Shops “Near the house”</a:t>
            </a:r>
            <a:endParaRPr lang="uk-UA" sz="12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HoReCa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 flipH="1" flipV="1">
            <a:off x="2627186" y="2446030"/>
            <a:ext cx="720701" cy="48449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74067" y="4077072"/>
            <a:ext cx="2409701" cy="19442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Producers:</a:t>
            </a:r>
            <a:endParaRPr lang="ru-RU" sz="1400" b="1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Grant </a:t>
            </a:r>
            <a:r>
              <a:rPr lang="en-US" sz="1200" dirty="0">
                <a:solidFill>
                  <a:schemeClr val="tx1"/>
                </a:solidFill>
              </a:rPr>
              <a:t>of place </a:t>
            </a:r>
            <a:r>
              <a:rPr lang="en-US" sz="1200" dirty="0" smtClean="0">
                <a:solidFill>
                  <a:schemeClr val="tx1"/>
                </a:solidFill>
              </a:rPr>
              <a:t>at </a:t>
            </a:r>
            <a:r>
              <a:rPr lang="en-US" sz="1200" dirty="0">
                <a:solidFill>
                  <a:schemeClr val="tx1"/>
                </a:solidFill>
              </a:rPr>
              <a:t>the </a:t>
            </a:r>
            <a:r>
              <a:rPr lang="en-US" sz="1200" dirty="0" smtClean="0">
                <a:solidFill>
                  <a:schemeClr val="tx1"/>
                </a:solidFill>
              </a:rPr>
              <a:t>market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Platform shelter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Certificate of prices 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Booking of places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Card of permanent customer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Cooperation with village council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Project “Delivery”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Project “Distance sales”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Project </a:t>
            </a:r>
            <a:r>
              <a:rPr lang="en-US" sz="1200" dirty="0">
                <a:solidFill>
                  <a:schemeClr val="tx1"/>
                </a:solidFill>
              </a:rPr>
              <a:t>“Intellectual logistic</a:t>
            </a:r>
            <a:r>
              <a:rPr lang="ru-RU" sz="12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2" name="Freeform 4"/>
          <p:cNvSpPr>
            <a:spLocks noChangeArrowheads="1"/>
          </p:cNvSpPr>
          <p:nvPr/>
        </p:nvSpPr>
        <p:spPr bwMode="auto">
          <a:xfrm>
            <a:off x="2195736" y="2708275"/>
            <a:ext cx="5436964" cy="1584821"/>
          </a:xfrm>
          <a:custGeom>
            <a:avLst/>
            <a:gdLst>
              <a:gd name="T0" fmla="*/ 2147483647 w 16502"/>
              <a:gd name="T1" fmla="*/ 0 h 6012"/>
              <a:gd name="T2" fmla="*/ 2147483647 w 16502"/>
              <a:gd name="T3" fmla="*/ 2147483647 h 6012"/>
              <a:gd name="T4" fmla="*/ 2147483647 w 16502"/>
              <a:gd name="T5" fmla="*/ 2147483647 h 6012"/>
              <a:gd name="T6" fmla="*/ 0 w 16502"/>
              <a:gd name="T7" fmla="*/ 2147483647 h 6012"/>
              <a:gd name="T8" fmla="*/ 2147483647 w 16502"/>
              <a:gd name="T9" fmla="*/ 0 h 6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02"/>
              <a:gd name="T16" fmla="*/ 0 h 6012"/>
              <a:gd name="T17" fmla="*/ 16502 w 16502"/>
              <a:gd name="T18" fmla="*/ 6012 h 6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02" h="6012">
                <a:moveTo>
                  <a:pt x="8250" y="0"/>
                </a:moveTo>
                <a:cubicBezTo>
                  <a:pt x="12927" y="0"/>
                  <a:pt x="16501" y="1301"/>
                  <a:pt x="16501" y="3006"/>
                </a:cubicBezTo>
                <a:cubicBezTo>
                  <a:pt x="16501" y="4710"/>
                  <a:pt x="12927" y="6011"/>
                  <a:pt x="8250" y="6011"/>
                </a:cubicBezTo>
                <a:cubicBezTo>
                  <a:pt x="3572" y="6011"/>
                  <a:pt x="0" y="4710"/>
                  <a:pt x="0" y="3006"/>
                </a:cubicBezTo>
                <a:cubicBezTo>
                  <a:pt x="0" y="1301"/>
                  <a:pt x="3572" y="0"/>
                  <a:pt x="8250" y="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H="1" flipV="1">
            <a:off x="5542732" y="4329097"/>
            <a:ext cx="1152128" cy="108012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V="1">
            <a:off x="2555763" y="4229505"/>
            <a:ext cx="1152153" cy="108079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3347888" y="1124793"/>
            <a:ext cx="2808288" cy="10080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Export to the regions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o</a:t>
            </a:r>
            <a:r>
              <a:rPr lang="en-US" sz="1400" b="1" dirty="0" smtClean="0">
                <a:solidFill>
                  <a:schemeClr val="tx1"/>
                </a:solidFill>
              </a:rPr>
              <a:t>n the platform WAP</a:t>
            </a:r>
            <a:endParaRPr lang="uk-UA" sz="1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“Truck train” project</a:t>
            </a:r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6694860" y="1844947"/>
            <a:ext cx="2341611" cy="86397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Export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V="1">
            <a:off x="6694860" y="2743198"/>
            <a:ext cx="521866" cy="1873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 flipV="1">
            <a:off x="4750361" y="2132856"/>
            <a:ext cx="447" cy="62634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" name="Овал 35"/>
          <p:cNvSpPr/>
          <p:nvPr/>
        </p:nvSpPr>
        <p:spPr>
          <a:xfrm>
            <a:off x="2195736" y="2852936"/>
            <a:ext cx="4032448" cy="1368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WMAP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867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673920"/>
                </a:solidFill>
                <a:ea typeface="Lucida Sans Unicode" charset="0"/>
                <a:cs typeface="Lucida Sans Unicode" charset="0"/>
              </a:rPr>
              <a:t>Distance Sales</a:t>
            </a:r>
            <a:endParaRPr lang="uk-UA" sz="3600" dirty="0">
              <a:solidFill>
                <a:srgbClr val="673920"/>
              </a:solidFill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106362" y="1124745"/>
            <a:ext cx="2737445" cy="155019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Consumption in region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Supermarkets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Retail markets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-Stalls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Shops “Near the house”</a:t>
            </a:r>
          </a:p>
          <a:p>
            <a:pPr>
              <a:buFontTx/>
              <a:buChar char="•"/>
              <a:defRPr/>
            </a:pP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HoReCa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178370" y="4869161"/>
            <a:ext cx="2953470" cy="1008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PRODUCERS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4"/>
          <p:cNvSpPr>
            <a:spLocks noChangeArrowheads="1"/>
          </p:cNvSpPr>
          <p:nvPr/>
        </p:nvSpPr>
        <p:spPr bwMode="auto">
          <a:xfrm>
            <a:off x="1692275" y="2708275"/>
            <a:ext cx="5940425" cy="2163763"/>
          </a:xfrm>
          <a:custGeom>
            <a:avLst/>
            <a:gdLst>
              <a:gd name="T0" fmla="*/ 2147483647 w 16502"/>
              <a:gd name="T1" fmla="*/ 0 h 6012"/>
              <a:gd name="T2" fmla="*/ 2147483647 w 16502"/>
              <a:gd name="T3" fmla="*/ 2147483647 h 6012"/>
              <a:gd name="T4" fmla="*/ 2147483647 w 16502"/>
              <a:gd name="T5" fmla="*/ 2147483647 h 6012"/>
              <a:gd name="T6" fmla="*/ 0 w 16502"/>
              <a:gd name="T7" fmla="*/ 2147483647 h 6012"/>
              <a:gd name="T8" fmla="*/ 2147483647 w 16502"/>
              <a:gd name="T9" fmla="*/ 0 h 6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02"/>
              <a:gd name="T16" fmla="*/ 0 h 6012"/>
              <a:gd name="T17" fmla="*/ 16502 w 16502"/>
              <a:gd name="T18" fmla="*/ 6012 h 6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02" h="6012">
                <a:moveTo>
                  <a:pt x="8250" y="0"/>
                </a:moveTo>
                <a:cubicBezTo>
                  <a:pt x="12927" y="0"/>
                  <a:pt x="16501" y="1301"/>
                  <a:pt x="16501" y="3006"/>
                </a:cubicBezTo>
                <a:cubicBezTo>
                  <a:pt x="16501" y="4710"/>
                  <a:pt x="12927" y="6011"/>
                  <a:pt x="8250" y="6011"/>
                </a:cubicBezTo>
                <a:cubicBezTo>
                  <a:pt x="3572" y="6011"/>
                  <a:pt x="0" y="4710"/>
                  <a:pt x="0" y="3006"/>
                </a:cubicBezTo>
                <a:cubicBezTo>
                  <a:pt x="0" y="1301"/>
                  <a:pt x="3572" y="0"/>
                  <a:pt x="8250" y="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 flipV="1">
            <a:off x="6516688" y="2751138"/>
            <a:ext cx="287337" cy="1793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" name="Овал 35"/>
          <p:cNvSpPr/>
          <p:nvPr/>
        </p:nvSpPr>
        <p:spPr>
          <a:xfrm>
            <a:off x="1692275" y="3068638"/>
            <a:ext cx="2951163" cy="1439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WMAP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</a:rPr>
              <a:t>Shuvar</a:t>
            </a: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3723170" y="1379538"/>
            <a:ext cx="2008187" cy="7540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Export to the regions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the platform WAP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“Truck train” project</a:t>
            </a: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6659563" y="2205038"/>
            <a:ext cx="1616075" cy="495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Export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 flipH="1" flipV="1">
            <a:off x="1692275" y="2708275"/>
            <a:ext cx="633413" cy="36036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 flipV="1">
            <a:off x="4716463" y="2133600"/>
            <a:ext cx="0" cy="61753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2094706" y="4365624"/>
            <a:ext cx="402432" cy="50641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29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673920"/>
                </a:solidFill>
                <a:ea typeface="Lucida Sans Unicode" charset="0"/>
                <a:cs typeface="Lucida Sans Unicode" charset="0"/>
              </a:rPr>
              <a:t>Distance Sales</a:t>
            </a:r>
            <a:endParaRPr lang="uk-UA" sz="3600" dirty="0">
              <a:solidFill>
                <a:srgbClr val="67392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8313" y="1797794"/>
            <a:ext cx="8361362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spcBef>
                <a:spcPts val="500"/>
              </a:spcBef>
              <a:tabLst>
                <a:tab pos="685800" algn="l"/>
                <a:tab pos="1131888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  <a:tab pos="9218613" algn="l"/>
                <a:tab pos="9667875" algn="l"/>
              </a:tabLst>
            </a:pPr>
            <a:endParaRPr lang="ru-RU" sz="2800" dirty="0">
              <a:solidFill>
                <a:srgbClr val="005A2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500"/>
              </a:spcBef>
              <a:tabLst>
                <a:tab pos="685800" algn="l"/>
                <a:tab pos="1131888" algn="l"/>
                <a:tab pos="1582738" algn="l"/>
                <a:tab pos="2032000" algn="l"/>
                <a:tab pos="2481263" algn="l"/>
                <a:tab pos="2930525" algn="l"/>
                <a:tab pos="3379788" algn="l"/>
                <a:tab pos="3829050" algn="l"/>
                <a:tab pos="4278313" algn="l"/>
                <a:tab pos="4727575" algn="l"/>
                <a:tab pos="5176838" algn="l"/>
                <a:tab pos="5626100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  <a:tab pos="9218613" algn="l"/>
                <a:tab pos="9667875" algn="l"/>
              </a:tabLst>
            </a:pPr>
            <a:r>
              <a:rPr lang="ru-RU" sz="2800" b="1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sales of producer’s product at the market by our sales staff at the price, set by producer and under his operative on-line supervision.</a:t>
            </a:r>
          </a:p>
        </p:txBody>
      </p:sp>
    </p:spTree>
    <p:extLst>
      <p:ext uri="{BB962C8B-B14F-4D97-AF65-F5344CB8AC3E}">
        <p14:creationId xmlns="" xmlns:p14="http://schemas.microsoft.com/office/powerpoint/2010/main" val="6563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4" name="Рисунок 3" descr="dystanc_ch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75003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6552728" cy="1008112"/>
          </a:xfrm>
        </p:spPr>
        <p:txBody>
          <a:bodyPr/>
          <a:lstStyle/>
          <a:p>
            <a:r>
              <a:rPr lang="ru-RU" sz="3600" dirty="0">
                <a:solidFill>
                  <a:srgbClr val="673920"/>
                </a:solidFill>
                <a:ea typeface="Lucida Sans Unicode" charset="0"/>
                <a:cs typeface="Lucida Sans Unicode" charset="0"/>
              </a:rPr>
              <a:t>Distance </a:t>
            </a:r>
            <a:r>
              <a:rPr lang="ru-RU" sz="3600" dirty="0" smtClean="0">
                <a:solidFill>
                  <a:srgbClr val="673920"/>
                </a:solidFill>
                <a:ea typeface="Lucida Sans Unicode" charset="0"/>
                <a:cs typeface="Lucida Sans Unicode" charset="0"/>
              </a:rPr>
              <a:t>Sales</a:t>
            </a:r>
            <a:r>
              <a:rPr lang="en-US" sz="3600" dirty="0" smtClean="0">
                <a:solidFill>
                  <a:srgbClr val="673920"/>
                </a:solidFill>
                <a:ea typeface="Lucida Sans Unicode" charset="0"/>
                <a:cs typeface="Lucida Sans Unicode" charset="0"/>
              </a:rPr>
              <a:t/>
            </a:r>
            <a:br>
              <a:rPr lang="en-US" sz="3600" dirty="0" smtClean="0">
                <a:solidFill>
                  <a:srgbClr val="673920"/>
                </a:solidFill>
                <a:ea typeface="Lucida Sans Unicode" charset="0"/>
                <a:cs typeface="Lucida Sans Unicode" charset="0"/>
              </a:rPr>
            </a:br>
            <a:r>
              <a:rPr lang="en-US" sz="1600" dirty="0">
                <a:solidFill>
                  <a:srgbClr val="673920"/>
                </a:solidFill>
              </a:rPr>
              <a:t>mechanism</a:t>
            </a:r>
            <a:endParaRPr lang="uk-UA" sz="3600" dirty="0">
              <a:solidFill>
                <a:srgbClr val="67392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3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6552728" cy="1008112"/>
          </a:xfrm>
        </p:spPr>
        <p:txBody>
          <a:bodyPr/>
          <a:lstStyle/>
          <a:p>
            <a:r>
              <a:rPr lang="ru-RU" sz="3600" dirty="0">
                <a:solidFill>
                  <a:srgbClr val="673920"/>
                </a:solidFill>
                <a:ea typeface="Lucida Sans Unicode" charset="0"/>
                <a:cs typeface="Lucida Sans Unicode" charset="0"/>
              </a:rPr>
              <a:t>Distance </a:t>
            </a:r>
            <a:r>
              <a:rPr lang="ru-RU" sz="3600" dirty="0" smtClean="0">
                <a:solidFill>
                  <a:srgbClr val="673920"/>
                </a:solidFill>
                <a:ea typeface="Lucida Sans Unicode" charset="0"/>
                <a:cs typeface="Lucida Sans Unicode" charset="0"/>
              </a:rPr>
              <a:t>Sales</a:t>
            </a:r>
            <a:r>
              <a:rPr lang="en-US" sz="3600" dirty="0" smtClean="0">
                <a:solidFill>
                  <a:srgbClr val="673920"/>
                </a:solidFill>
                <a:ea typeface="Lucida Sans Unicode" charset="0"/>
                <a:cs typeface="Lucida Sans Unicode" charset="0"/>
              </a:rPr>
              <a:t/>
            </a:r>
            <a:br>
              <a:rPr lang="en-US" sz="3600" dirty="0" smtClean="0">
                <a:solidFill>
                  <a:srgbClr val="673920"/>
                </a:solidFill>
                <a:ea typeface="Lucida Sans Unicode" charset="0"/>
                <a:cs typeface="Lucida Sans Unicode" charset="0"/>
              </a:rPr>
            </a:br>
            <a:endParaRPr lang="uk-UA" sz="3600" dirty="0">
              <a:solidFill>
                <a:srgbClr val="673920"/>
              </a:solidFill>
            </a:endParaRPr>
          </a:p>
        </p:txBody>
      </p:sp>
      <p:pic>
        <p:nvPicPr>
          <p:cNvPr id="17410" name="Picture 2" descr="C:\Users\Mokryk_Y\Desktop\Хмиз Н. С\Марта\2012-05-26 10.03.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419872" y="1010400"/>
            <a:ext cx="936104" cy="936104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Oval 7"/>
          <p:cNvSpPr/>
          <p:nvPr/>
        </p:nvSpPr>
        <p:spPr>
          <a:xfrm>
            <a:off x="1259632" y="1772816"/>
            <a:ext cx="936104" cy="936104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Oval 8"/>
          <p:cNvSpPr/>
          <p:nvPr/>
        </p:nvSpPr>
        <p:spPr>
          <a:xfrm>
            <a:off x="2339752" y="1478452"/>
            <a:ext cx="936104" cy="936104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333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73920"/>
                </a:solidFill>
              </a:rPr>
              <a:t>Internet market</a:t>
            </a:r>
            <a:r>
              <a:rPr lang="uk-UA" dirty="0">
                <a:solidFill>
                  <a:srgbClr val="673920"/>
                </a:solidFill>
              </a:rPr>
              <a:t>«</a:t>
            </a:r>
            <a:r>
              <a:rPr lang="en-US" dirty="0" err="1">
                <a:solidFill>
                  <a:srgbClr val="673920"/>
                </a:solidFill>
              </a:rPr>
              <a:t>Shuvar</a:t>
            </a:r>
            <a:r>
              <a:rPr lang="uk-UA" dirty="0">
                <a:solidFill>
                  <a:srgbClr val="673920"/>
                </a:solidFill>
              </a:rPr>
              <a:t>»</a:t>
            </a:r>
          </a:p>
        </p:txBody>
      </p:sp>
      <p:sp>
        <p:nvSpPr>
          <p:cNvPr id="6" name="Freeform 4"/>
          <p:cNvSpPr>
            <a:spLocks noChangeArrowheads="1"/>
          </p:cNvSpPr>
          <p:nvPr/>
        </p:nvSpPr>
        <p:spPr bwMode="auto">
          <a:xfrm>
            <a:off x="2160588" y="2708275"/>
            <a:ext cx="5940425" cy="2163763"/>
          </a:xfrm>
          <a:custGeom>
            <a:avLst/>
            <a:gdLst>
              <a:gd name="T0" fmla="*/ 2147483647 w 16502"/>
              <a:gd name="T1" fmla="*/ 0 h 6012"/>
              <a:gd name="T2" fmla="*/ 2147483647 w 16502"/>
              <a:gd name="T3" fmla="*/ 2147483647 h 6012"/>
              <a:gd name="T4" fmla="*/ 2147483647 w 16502"/>
              <a:gd name="T5" fmla="*/ 2147483647 h 6012"/>
              <a:gd name="T6" fmla="*/ 0 w 16502"/>
              <a:gd name="T7" fmla="*/ 2147483647 h 6012"/>
              <a:gd name="T8" fmla="*/ 2147483647 w 16502"/>
              <a:gd name="T9" fmla="*/ 0 h 6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02"/>
              <a:gd name="T16" fmla="*/ 0 h 6012"/>
              <a:gd name="T17" fmla="*/ 16502 w 16502"/>
              <a:gd name="T18" fmla="*/ 6012 h 6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02" h="6012">
                <a:moveTo>
                  <a:pt x="8250" y="0"/>
                </a:moveTo>
                <a:cubicBezTo>
                  <a:pt x="12927" y="0"/>
                  <a:pt x="16501" y="1301"/>
                  <a:pt x="16501" y="3006"/>
                </a:cubicBezTo>
                <a:cubicBezTo>
                  <a:pt x="16501" y="4710"/>
                  <a:pt x="12927" y="6011"/>
                  <a:pt x="8250" y="6011"/>
                </a:cubicBezTo>
                <a:cubicBezTo>
                  <a:pt x="3572" y="6011"/>
                  <a:pt x="0" y="4710"/>
                  <a:pt x="0" y="3006"/>
                </a:cubicBezTo>
                <a:cubicBezTo>
                  <a:pt x="0" y="1301"/>
                  <a:pt x="3572" y="0"/>
                  <a:pt x="8250" y="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7" name="Овал 35"/>
          <p:cNvSpPr/>
          <p:nvPr/>
        </p:nvSpPr>
        <p:spPr>
          <a:xfrm>
            <a:off x="2160588" y="3068638"/>
            <a:ext cx="2951162" cy="1439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WMAP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</a:rPr>
              <a:t>Shuvar</a:t>
            </a: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395288" y="5084763"/>
            <a:ext cx="2736552" cy="9366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SMALL PRODUCERS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71438" y="1341438"/>
            <a:ext cx="5220642" cy="1079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consumer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active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user of the Internet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market 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city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Lviv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 flipH="1" flipV="1">
            <a:off x="1619250" y="2420938"/>
            <a:ext cx="864518" cy="936054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1763565" y="4293095"/>
            <a:ext cx="720204" cy="79166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355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73920"/>
                </a:solidFill>
              </a:rPr>
              <a:t>Internet market</a:t>
            </a:r>
            <a:r>
              <a:rPr lang="uk-UA" dirty="0">
                <a:solidFill>
                  <a:srgbClr val="673920"/>
                </a:solidFill>
              </a:rPr>
              <a:t>«</a:t>
            </a:r>
            <a:r>
              <a:rPr lang="en-US" dirty="0" err="1">
                <a:solidFill>
                  <a:srgbClr val="673920"/>
                </a:solidFill>
              </a:rPr>
              <a:t>Shuvar</a:t>
            </a:r>
            <a:r>
              <a:rPr lang="uk-UA" dirty="0">
                <a:solidFill>
                  <a:srgbClr val="673920"/>
                </a:solidFill>
              </a:rPr>
              <a:t>»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88832" cy="435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81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73920"/>
                </a:solidFill>
              </a:rPr>
              <a:t>Internet market</a:t>
            </a:r>
            <a:r>
              <a:rPr lang="uk-UA" dirty="0">
                <a:solidFill>
                  <a:srgbClr val="673920"/>
                </a:solidFill>
              </a:rPr>
              <a:t>«</a:t>
            </a:r>
            <a:r>
              <a:rPr lang="en-US" dirty="0" err="1">
                <a:solidFill>
                  <a:srgbClr val="673920"/>
                </a:solidFill>
              </a:rPr>
              <a:t>Shuvar</a:t>
            </a:r>
            <a:r>
              <a:rPr lang="uk-UA" dirty="0">
                <a:solidFill>
                  <a:srgbClr val="673920"/>
                </a:solidFill>
              </a:rPr>
              <a:t>»</a:t>
            </a:r>
            <a:endParaRPr lang="uk-UA" sz="1600" dirty="0">
              <a:solidFill>
                <a:srgbClr val="67392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06" y="1772816"/>
            <a:ext cx="7771134" cy="4104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-Monthly quantity of orders – </a:t>
            </a:r>
            <a:r>
              <a:rPr lang="en-US" sz="2400" dirty="0" err="1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apr.</a:t>
            </a:r>
            <a:r>
              <a:rPr lang="en-US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</a:t>
            </a:r>
            <a:r>
              <a:rPr lang="uk-UA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r>
              <a:rPr lang="en-US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</a:t>
            </a:r>
            <a:r>
              <a:rPr lang="en-US" sz="2400" dirty="0" err="1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avr</a:t>
            </a:r>
            <a:r>
              <a:rPr lang="en-US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uk-UA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-Quantity of registered clients </a:t>
            </a:r>
            <a:r>
              <a:rPr lang="uk-UA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5300 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-Quantity of permanent clients </a:t>
            </a:r>
            <a:r>
              <a:rPr lang="uk-UA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520 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-Monthly increase of clients </a:t>
            </a:r>
            <a:r>
              <a:rPr lang="uk-UA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320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-HORECA clients</a:t>
            </a:r>
            <a:r>
              <a:rPr lang="uk-UA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200  </a:t>
            </a:r>
            <a:endParaRPr lang="en-US" sz="2400" dirty="0">
              <a:solidFill>
                <a:srgbClr val="005A2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-Total number of positions – 2000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-Number of positions of homemade products - 50</a:t>
            </a:r>
            <a:endParaRPr lang="uk-UA" sz="2400" dirty="0">
              <a:solidFill>
                <a:srgbClr val="005A2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5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73920"/>
                </a:solidFill>
              </a:rPr>
              <a:t>Internet market</a:t>
            </a:r>
            <a:r>
              <a:rPr lang="uk-UA" dirty="0" smtClean="0">
                <a:solidFill>
                  <a:srgbClr val="673920"/>
                </a:solidFill>
              </a:rPr>
              <a:t>«</a:t>
            </a:r>
            <a:r>
              <a:rPr lang="en-US" dirty="0" err="1" smtClean="0">
                <a:solidFill>
                  <a:srgbClr val="673920"/>
                </a:solidFill>
              </a:rPr>
              <a:t>Shuvar</a:t>
            </a:r>
            <a:r>
              <a:rPr lang="uk-UA" dirty="0" smtClean="0">
                <a:solidFill>
                  <a:srgbClr val="673920"/>
                </a:solidFill>
              </a:rPr>
              <a:t>»</a:t>
            </a:r>
            <a:br>
              <a:rPr lang="uk-UA" dirty="0" smtClean="0">
                <a:solidFill>
                  <a:srgbClr val="673920"/>
                </a:solidFill>
              </a:rPr>
            </a:br>
            <a:r>
              <a:rPr lang="en-US" sz="1600" dirty="0" smtClean="0">
                <a:solidFill>
                  <a:srgbClr val="673920"/>
                </a:solidFill>
              </a:rPr>
              <a:t>From Family to Family </a:t>
            </a:r>
            <a:endParaRPr lang="uk-UA" sz="1600" dirty="0">
              <a:solidFill>
                <a:srgbClr val="67392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342" y="1844824"/>
            <a:ext cx="8424936" cy="4248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400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2010 WAM “SHUVAR” started the project «From Family to Family». This project is a component part of the Internet shop «VIP service». It enables Lviv citizens to order fresh, home and environmentally clean products with direct delivery to recipient; and peasants, in the same time, can get the regular sale of the products. 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Now the Project works with villages of Peremyshlyany District: Hanachivka, Korostne, Stanymyr and Lagodiv.</a:t>
            </a:r>
          </a:p>
        </p:txBody>
      </p:sp>
    </p:spTree>
    <p:extLst>
      <p:ext uri="{BB962C8B-B14F-4D97-AF65-F5344CB8AC3E}">
        <p14:creationId xmlns="" xmlns:p14="http://schemas.microsoft.com/office/powerpoint/2010/main" val="30300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11" name="Content Placeholder 2"/>
          <p:cNvSpPr>
            <a:spLocks noGrp="1"/>
          </p:cNvSpPr>
          <p:nvPr>
            <p:ph type="title"/>
          </p:nvPr>
        </p:nvSpPr>
        <p:spPr>
          <a:xfrm>
            <a:off x="755576" y="2060848"/>
            <a:ext cx="8064896" cy="3528392"/>
          </a:xfrm>
          <a:extLst/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/>
              <a:t>WMAP «</a:t>
            </a:r>
            <a:r>
              <a:rPr lang="en-US" sz="3200" dirty="0" err="1"/>
              <a:t>Shuvar</a:t>
            </a:r>
            <a:r>
              <a:rPr lang="en-US" sz="3200" dirty="0"/>
              <a:t>» - is the first market on the territory of CIS which was certified according </a:t>
            </a:r>
            <a:r>
              <a:rPr lang="en-US" sz="3200" dirty="0" smtClean="0"/>
              <a:t>to </a:t>
            </a:r>
            <a:r>
              <a:rPr lang="en-US" sz="3200" dirty="0"/>
              <a:t>the standard </a:t>
            </a:r>
            <a:r>
              <a:rPr lang="en-US" sz="3200" dirty="0" smtClean="0"/>
              <a:t>ISO 9001</a:t>
            </a:r>
            <a:endParaRPr lang="uk-UA" sz="3200" dirty="0"/>
          </a:p>
        </p:txBody>
      </p:sp>
    </p:spTree>
    <p:extLst>
      <p:ext uri="{BB962C8B-B14F-4D97-AF65-F5344CB8AC3E}">
        <p14:creationId xmlns="" xmlns:p14="http://schemas.microsoft.com/office/powerpoint/2010/main" val="18040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924944"/>
            <a:ext cx="6552728" cy="1008112"/>
          </a:xfrm>
        </p:spPr>
        <p:txBody>
          <a:bodyPr/>
          <a:lstStyle/>
          <a:p>
            <a:pPr algn="ctr"/>
            <a:r>
              <a:rPr lang="en-US" sz="3600" dirty="0" smtClean="0"/>
              <a:t>Thank you</a:t>
            </a:r>
            <a:r>
              <a:rPr lang="uk-UA" sz="3600" dirty="0" smtClean="0"/>
              <a:t>!</a:t>
            </a:r>
            <a:endParaRPr lang="uk-UA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57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39552" y="428177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739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WMAP chain will be built in a few stages.</a:t>
            </a:r>
          </a:p>
          <a:p>
            <a:r>
              <a:rPr lang="en-US" sz="2000" b="1" dirty="0">
                <a:solidFill>
                  <a:srgbClr val="6739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state program of development of </a:t>
            </a:r>
          </a:p>
          <a:p>
            <a:r>
              <a:rPr lang="en-US" sz="2000" b="1" dirty="0">
                <a:solidFill>
                  <a:srgbClr val="6739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WMAP chain in Ukraine is scheduled </a:t>
            </a:r>
          </a:p>
          <a:p>
            <a:r>
              <a:rPr lang="en-US" sz="2000" b="1" dirty="0">
                <a:solidFill>
                  <a:srgbClr val="6739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the period of 2010-2015. </a:t>
            </a:r>
            <a:endParaRPr lang="uk-UA" sz="2000" b="1" dirty="0">
              <a:solidFill>
                <a:srgbClr val="6739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1" y="1844824"/>
            <a:ext cx="262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6739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Legal framework</a:t>
            </a:r>
            <a:endParaRPr lang="uk-UA" sz="2000" b="1" dirty="0">
              <a:solidFill>
                <a:srgbClr val="6739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2471405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The construction and the functioning of WMAPs will be realized </a:t>
            </a:r>
            <a:r>
              <a:rPr lang="en-US" sz="2000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Law of Ukraine “About the wholesale markets of </a:t>
            </a:r>
            <a:r>
              <a:rPr lang="en-US" sz="20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agricul</a:t>
            </a:r>
            <a:r>
              <a:rPr lang="en-US" sz="2000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tural products” ¹ 1561-VI from 25.06.09;</a:t>
            </a:r>
            <a:endParaRPr lang="uk-UA" sz="2000" dirty="0">
              <a:solidFill>
                <a:srgbClr val="005A2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en-US" sz="2000" dirty="0" smtClean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2000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state special program of development of the whole sale markets of agricultural products” ¹ 562 from 03.06.09;</a:t>
            </a:r>
            <a:endParaRPr lang="uk-UA" sz="2000" dirty="0">
              <a:solidFill>
                <a:srgbClr val="005A2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>
                <a:solidFill>
                  <a:srgbClr val="005A2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regulatory legal acts of current legislation of Ukraine.</a:t>
            </a:r>
            <a:endParaRPr lang="uk-UA" sz="2000" dirty="0">
              <a:solidFill>
                <a:srgbClr val="005A2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uk-UA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2000" dirty="0">
              <a:solidFill>
                <a:srgbClr val="005A2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0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50" t="8900" r="6308" b="8542"/>
          <a:stretch>
            <a:fillRect/>
          </a:stretch>
        </p:blipFill>
        <p:spPr bwMode="auto">
          <a:xfrm>
            <a:off x="611188" y="1227138"/>
            <a:ext cx="698500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247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68638"/>
            <a:ext cx="2476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2598738"/>
            <a:ext cx="2476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2476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81525"/>
            <a:ext cx="247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436938"/>
            <a:ext cx="2476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276475"/>
            <a:ext cx="2476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522663"/>
            <a:ext cx="2476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783138"/>
            <a:ext cx="2476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9" name="Rectangle 5"/>
          <p:cNvSpPr>
            <a:spLocks noChangeArrowheads="1"/>
          </p:cNvSpPr>
          <p:nvPr/>
        </p:nvSpPr>
        <p:spPr bwMode="auto">
          <a:xfrm>
            <a:off x="6948264" y="4311650"/>
            <a:ext cx="2271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smtClean="0"/>
              <a:t>WMAP CHAINE 2012</a:t>
            </a:r>
            <a:endParaRPr lang="uk-UA" sz="1600" b="1" dirty="0"/>
          </a:p>
        </p:txBody>
      </p:sp>
    </p:spTree>
    <p:extLst>
      <p:ext uri="{BB962C8B-B14F-4D97-AF65-F5344CB8AC3E}">
        <p14:creationId xmlns="" xmlns:p14="http://schemas.microsoft.com/office/powerpoint/2010/main" val="41915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32" b="6485"/>
          <a:stretch/>
        </p:blipFill>
        <p:spPr bwMode="auto">
          <a:xfrm>
            <a:off x="539551" y="1484784"/>
            <a:ext cx="6946635" cy="4526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45" r="62509"/>
          <a:stretch/>
        </p:blipFill>
        <p:spPr bwMode="auto">
          <a:xfrm>
            <a:off x="7223760" y="4830369"/>
            <a:ext cx="262427" cy="111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98343" y="4869160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C6428"/>
                </a:solidFill>
              </a:rPr>
              <a:t>WMAP</a:t>
            </a:r>
            <a:r>
              <a:rPr lang="uk-UA" sz="2000" b="1" dirty="0" smtClean="0">
                <a:solidFill>
                  <a:srgbClr val="3C6428"/>
                </a:solidFill>
              </a:rPr>
              <a:t> 2011</a:t>
            </a:r>
          </a:p>
          <a:p>
            <a:pPr algn="ctr"/>
            <a:r>
              <a:rPr lang="en-US" sz="2000" b="1" dirty="0" smtClean="0">
                <a:solidFill>
                  <a:srgbClr val="3C6428"/>
                </a:solidFill>
              </a:rPr>
              <a:t>WMAP</a:t>
            </a:r>
            <a:r>
              <a:rPr lang="uk-UA" sz="2000" b="1" dirty="0" smtClean="0">
                <a:solidFill>
                  <a:srgbClr val="3C6428"/>
                </a:solidFill>
              </a:rPr>
              <a:t> 2012</a:t>
            </a:r>
          </a:p>
          <a:p>
            <a:pPr algn="ctr"/>
            <a:r>
              <a:rPr lang="en-US" sz="2000" b="1" dirty="0" smtClean="0">
                <a:solidFill>
                  <a:srgbClr val="3C6428"/>
                </a:solidFill>
              </a:rPr>
              <a:t>WMAP</a:t>
            </a:r>
            <a:r>
              <a:rPr lang="uk-UA" sz="2000" b="1" dirty="0" smtClean="0">
                <a:solidFill>
                  <a:srgbClr val="3C6428"/>
                </a:solidFill>
              </a:rPr>
              <a:t> 2015</a:t>
            </a:r>
            <a:endParaRPr lang="uk-UA" sz="2000" b="1" dirty="0">
              <a:solidFill>
                <a:srgbClr val="3C642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3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523220"/>
          </a:xfr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WMAP</a:t>
            </a:r>
            <a:r>
              <a:rPr lang="uk-UA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 «</a:t>
            </a:r>
            <a:r>
              <a:rPr lang="en-US" dirty="0" err="1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Stolychnyy</a:t>
            </a:r>
            <a:r>
              <a:rPr lang="uk-UA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» </a:t>
            </a:r>
            <a:r>
              <a:rPr lang="en-US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Kyiv</a:t>
            </a:r>
            <a:endParaRPr lang="uk-UA" dirty="0">
              <a:solidFill>
                <a:srgbClr val="67392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180057"/>
            <a:ext cx="7134373" cy="484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97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523220"/>
          </a:xfr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WMAP</a:t>
            </a:r>
            <a:r>
              <a:rPr lang="uk-UA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 «</a:t>
            </a:r>
            <a:r>
              <a:rPr lang="en-US" dirty="0" err="1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Stolychnyy</a:t>
            </a:r>
            <a:r>
              <a:rPr lang="uk-UA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» </a:t>
            </a:r>
            <a:r>
              <a:rPr lang="en-US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Kyiv</a:t>
            </a:r>
            <a:endParaRPr lang="uk-UA" dirty="0">
              <a:solidFill>
                <a:srgbClr val="67392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191140"/>
            <a:ext cx="6164361" cy="47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16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2B10-6A8E-436F-91DD-CB245060211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52728" cy="523220"/>
          </a:xfr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WMAP</a:t>
            </a:r>
            <a:r>
              <a:rPr lang="uk-UA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 «</a:t>
            </a:r>
            <a:r>
              <a:rPr lang="en-US" dirty="0" err="1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Stolychnyy</a:t>
            </a:r>
            <a:r>
              <a:rPr lang="uk-UA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» </a:t>
            </a:r>
            <a:r>
              <a:rPr lang="en-US" dirty="0" smtClean="0">
                <a:solidFill>
                  <a:srgbClr val="673920"/>
                </a:solidFill>
                <a:ea typeface="Verdana" pitchFamily="34" charset="0"/>
                <a:cs typeface="Verdana" pitchFamily="34" charset="0"/>
              </a:rPr>
              <a:t>Kyiv</a:t>
            </a:r>
            <a:endParaRPr lang="uk-UA" dirty="0">
              <a:solidFill>
                <a:srgbClr val="67392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527"/>
            <a:ext cx="8909561" cy="316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79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474</Words>
  <Application>Microsoft Office PowerPoint</Application>
  <PresentationFormat>Pokaz na ekranie (4:3)</PresentationFormat>
  <Paragraphs>198</Paragraphs>
  <Slides>39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Тема Office</vt:lpstr>
      <vt:lpstr>Wholesale Market of Agricultural Products Chain of Ukraine</vt:lpstr>
      <vt:lpstr>Slajd 2</vt:lpstr>
      <vt:lpstr>Strategy</vt:lpstr>
      <vt:lpstr>Slajd 4</vt:lpstr>
      <vt:lpstr>Slajd 5</vt:lpstr>
      <vt:lpstr>Slajd 6</vt:lpstr>
      <vt:lpstr>WMAP «Stolychnyy» Kyiv</vt:lpstr>
      <vt:lpstr>WMAP «Stolychnyy» Kyiv</vt:lpstr>
      <vt:lpstr>WMAP «Stolychnyy» Kyiv</vt:lpstr>
      <vt:lpstr>WMAP «Stolychnyy» Kyiv</vt:lpstr>
      <vt:lpstr>WMAP «Stolychnyy» Kyiv</vt:lpstr>
      <vt:lpstr>WMAP«Gospodar» Donetsk</vt:lpstr>
      <vt:lpstr>WMAP«Gospodar» Donetsk</vt:lpstr>
      <vt:lpstr>WMAP«Gospodar» Donetsk</vt:lpstr>
      <vt:lpstr>WMAP «Hectare» Odesa</vt:lpstr>
      <vt:lpstr>WMAP «Hectare» Odesa</vt:lpstr>
      <vt:lpstr>WMAP «Hectare» Odesa</vt:lpstr>
      <vt:lpstr>WMAP«Sichovyy» Zaporizhzhya</vt:lpstr>
      <vt:lpstr>WMAP«Sichovyy» Zaporizhzhya</vt:lpstr>
      <vt:lpstr>WMAP«Sichovyy» Zaporizhzhya</vt:lpstr>
      <vt:lpstr>WMAP«Shuvar» Lviv</vt:lpstr>
      <vt:lpstr>WMAP«Shuvar» Lviv</vt:lpstr>
      <vt:lpstr>WMAP«Shuvar» Lviv</vt:lpstr>
      <vt:lpstr>WMAP«Shuvar» Lviv</vt:lpstr>
      <vt:lpstr>Projects of WMAP «Shuvar»</vt:lpstr>
      <vt:lpstr>Intellectual Logistics </vt:lpstr>
      <vt:lpstr>Intellectual Logistics mechanism</vt:lpstr>
      <vt:lpstr>Intellectual Logistics Shuvar guaranty</vt:lpstr>
      <vt:lpstr>Intellectual Logistics </vt:lpstr>
      <vt:lpstr>Distance Sales</vt:lpstr>
      <vt:lpstr>Distance Sales</vt:lpstr>
      <vt:lpstr>Distance Sales mechanism</vt:lpstr>
      <vt:lpstr>Distance Sales </vt:lpstr>
      <vt:lpstr>Internet market«Shuvar»</vt:lpstr>
      <vt:lpstr>Internet market«Shuvar»</vt:lpstr>
      <vt:lpstr>Internet market«Shuvar»</vt:lpstr>
      <vt:lpstr>Internet market«Shuvar» From Family to Family </vt:lpstr>
      <vt:lpstr> WMAP «Shuvar» - is the first market on the territory of CIS which was certified according to the standard ISO 9001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PUMA</dc:creator>
  <cp:lastModifiedBy>Elżbieta Walczyńska</cp:lastModifiedBy>
  <cp:revision>257</cp:revision>
  <dcterms:created xsi:type="dcterms:W3CDTF">2011-02-28T10:07:56Z</dcterms:created>
  <dcterms:modified xsi:type="dcterms:W3CDTF">2012-08-15T17:34:52Z</dcterms:modified>
</cp:coreProperties>
</file>