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4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68" autoAdjust="0"/>
  </p:normalViewPr>
  <p:slideViewPr>
    <p:cSldViewPr>
      <p:cViewPr>
        <p:scale>
          <a:sx n="70" d="100"/>
          <a:sy n="70" d="100"/>
        </p:scale>
        <p:origin x="-174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D0F6D8A-9A00-4CCD-BB3B-9BE4BFD122D4}" type="datetimeFigureOut">
              <a:rPr lang="pl-PL" smtClean="0"/>
              <a:pPr/>
              <a:t>2012-08-15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86069B9-6E62-443A-9D7A-DF979B3B7F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The </a:t>
            </a:r>
            <a:r>
              <a:rPr lang="pl-PL" dirty="0" err="1" smtClean="0"/>
              <a:t>whosale’s</a:t>
            </a:r>
            <a:r>
              <a:rPr lang="pl-PL" dirty="0" smtClean="0"/>
              <a:t> role in </a:t>
            </a:r>
            <a:r>
              <a:rPr lang="pl-PL" dirty="0" err="1" smtClean="0"/>
              <a:t>contemporary</a:t>
            </a:r>
            <a:r>
              <a:rPr lang="pl-PL" dirty="0" smtClean="0"/>
              <a:t>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economy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M A </a:t>
            </a:r>
            <a:r>
              <a:rPr lang="pl-PL" dirty="0" err="1" smtClean="0"/>
              <a:t>Falinski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4624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addenda…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Representation</a:t>
            </a:r>
            <a:r>
              <a:rPr lang="pl-PL" dirty="0" smtClean="0"/>
              <a:t> and </a:t>
            </a:r>
            <a:r>
              <a:rPr lang="pl-PL" dirty="0" err="1" smtClean="0"/>
              <a:t>communication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lame</a:t>
            </a:r>
            <a:r>
              <a:rPr lang="pl-PL" dirty="0" smtClean="0"/>
              <a:t>!!!</a:t>
            </a:r>
          </a:p>
          <a:p>
            <a:r>
              <a:rPr lang="pl-PL" dirty="0" smtClean="0"/>
              <a:t>Policy vis a vis region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necessary</a:t>
            </a:r>
            <a:r>
              <a:rPr lang="pl-PL" dirty="0" smtClean="0"/>
              <a:t>: </a:t>
            </a:r>
            <a:r>
              <a:rPr lang="pl-PL" dirty="0" err="1" smtClean="0"/>
              <a:t>tangible</a:t>
            </a:r>
            <a:r>
              <a:rPr lang="pl-PL" dirty="0" smtClean="0"/>
              <a:t> </a:t>
            </a:r>
            <a:r>
              <a:rPr lang="pl-PL" dirty="0" err="1" smtClean="0"/>
              <a:t>instruments</a:t>
            </a:r>
            <a:r>
              <a:rPr lang="pl-PL" dirty="0" smtClean="0"/>
              <a:t> </a:t>
            </a:r>
            <a:r>
              <a:rPr lang="pl-PL" dirty="0" err="1" smtClean="0"/>
              <a:t>instead</a:t>
            </a:r>
            <a:r>
              <a:rPr lang="pl-PL" dirty="0" smtClean="0"/>
              <a:t> of </a:t>
            </a:r>
            <a:r>
              <a:rPr lang="pl-PL" dirty="0" err="1" smtClean="0"/>
              <a:t>declarations</a:t>
            </a:r>
            <a:endParaRPr lang="pl-PL" dirty="0" smtClean="0"/>
          </a:p>
          <a:p>
            <a:r>
              <a:rPr lang="pl-PL" dirty="0" err="1" smtClean="0"/>
              <a:t>Institution</a:t>
            </a:r>
            <a:r>
              <a:rPr lang="pl-PL" dirty="0" smtClean="0"/>
              <a:t> to </a:t>
            </a:r>
            <a:r>
              <a:rPr lang="pl-PL" dirty="0" err="1" smtClean="0"/>
              <a:t>suppoert</a:t>
            </a:r>
            <a:r>
              <a:rPr lang="pl-PL" dirty="0" smtClean="0"/>
              <a:t> </a:t>
            </a:r>
            <a:r>
              <a:rPr lang="pl-PL" dirty="0" err="1" smtClean="0"/>
              <a:t>cooperation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needed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(PAIIZ for FMCG?... Or </a:t>
            </a:r>
            <a:r>
              <a:rPr lang="pl-PL" dirty="0" err="1" smtClean="0"/>
              <a:t>anything</a:t>
            </a:r>
            <a:r>
              <a:rPr lang="pl-PL" dirty="0" smtClean="0"/>
              <a:t> </a:t>
            </a:r>
            <a:r>
              <a:rPr lang="pl-PL" dirty="0" err="1" smtClean="0"/>
              <a:t>else</a:t>
            </a:r>
            <a:r>
              <a:rPr lang="pl-PL" dirty="0" smtClean="0"/>
              <a:t>; </a:t>
            </a:r>
            <a:r>
              <a:rPr lang="pl-PL" dirty="0" err="1" smtClean="0"/>
              <a:t>better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business </a:t>
            </a:r>
            <a:r>
              <a:rPr lang="pl-PL" dirty="0" err="1" smtClean="0"/>
              <a:t>than</a:t>
            </a:r>
            <a:r>
              <a:rPr lang="pl-PL" dirty="0" smtClean="0"/>
              <a:t> </a:t>
            </a:r>
            <a:r>
              <a:rPr lang="pl-PL" dirty="0" err="1" smtClean="0"/>
              <a:t>office</a:t>
            </a:r>
            <a:r>
              <a:rPr lang="pl-PL" dirty="0" smtClean="0"/>
              <a:t>)</a:t>
            </a:r>
          </a:p>
          <a:p>
            <a:r>
              <a:rPr lang="pl-PL" dirty="0" smtClean="0"/>
              <a:t>…. </a:t>
            </a:r>
            <a:r>
              <a:rPr lang="pl-PL" dirty="0" err="1" smtClean="0"/>
              <a:t>Questions</a:t>
            </a:r>
            <a:r>
              <a:rPr lang="pl-PL" dirty="0" smtClean="0"/>
              <a:t> and </a:t>
            </a:r>
            <a:r>
              <a:rPr lang="pl-PL" dirty="0" err="1" smtClean="0"/>
              <a:t>motions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wellcome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5616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Basic </a:t>
            </a:r>
            <a:r>
              <a:rPr lang="pl-PL" dirty="0" err="1" smtClean="0"/>
              <a:t>wholesales</a:t>
            </a:r>
            <a:r>
              <a:rPr lang="pl-PL" dirty="0" smtClean="0"/>
              <a:t> </a:t>
            </a:r>
            <a:r>
              <a:rPr lang="pl-PL" dirty="0" err="1" smtClean="0"/>
              <a:t>formats</a:t>
            </a:r>
            <a:r>
              <a:rPr lang="pl-PL" dirty="0" smtClean="0"/>
              <a:t> in </a:t>
            </a:r>
            <a:r>
              <a:rPr lang="pl-PL" dirty="0"/>
              <a:t>P</a:t>
            </a:r>
            <a:r>
              <a:rPr lang="pl-PL" dirty="0" smtClean="0"/>
              <a:t>oland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pl-PL" dirty="0" err="1" smtClean="0"/>
              <a:t>Classical</a:t>
            </a:r>
            <a:r>
              <a:rPr lang="pl-PL" dirty="0" smtClean="0"/>
              <a:t> </a:t>
            </a:r>
            <a:r>
              <a:rPr lang="pl-PL" dirty="0" err="1" smtClean="0"/>
              <a:t>wholesale</a:t>
            </a:r>
            <a:r>
              <a:rPr lang="pl-PL" dirty="0" smtClean="0"/>
              <a:t> in a </a:t>
            </a:r>
            <a:r>
              <a:rPr lang="pl-PL" dirty="0" err="1" smtClean="0"/>
              <a:t>traditional</a:t>
            </a:r>
            <a:r>
              <a:rPr lang="pl-PL" dirty="0" smtClean="0"/>
              <a:t> </a:t>
            </a:r>
            <a:r>
              <a:rPr lang="pl-PL" dirty="0" err="1" smtClean="0"/>
              <a:t>chain</a:t>
            </a:r>
            <a:r>
              <a:rPr lang="pl-PL" dirty="0" smtClean="0"/>
              <a:t> of </a:t>
            </a:r>
            <a:r>
              <a:rPr lang="pl-PL" dirty="0" err="1" smtClean="0"/>
              <a:t>delivery</a:t>
            </a:r>
            <a:endParaRPr lang="pl-PL" dirty="0" smtClean="0"/>
          </a:p>
          <a:p>
            <a:r>
              <a:rPr lang="pl-PL" dirty="0" smtClean="0"/>
              <a:t>Grand </a:t>
            </a:r>
            <a:r>
              <a:rPr lang="pl-PL" dirty="0" err="1" smtClean="0"/>
              <a:t>retailers</a:t>
            </a:r>
            <a:r>
              <a:rPr lang="pl-PL" dirty="0" smtClean="0"/>
              <a:t> </a:t>
            </a:r>
            <a:r>
              <a:rPr lang="pl-PL" dirty="0" err="1" smtClean="0"/>
              <a:t>purchase</a:t>
            </a:r>
            <a:r>
              <a:rPr lang="pl-PL" dirty="0" smtClean="0"/>
              <a:t>/</a:t>
            </a:r>
            <a:r>
              <a:rPr lang="pl-PL" dirty="0" err="1" smtClean="0"/>
              <a:t>delivery</a:t>
            </a:r>
            <a:r>
              <a:rPr lang="pl-PL" dirty="0" smtClean="0"/>
              <a:t> </a:t>
            </a:r>
            <a:r>
              <a:rPr lang="pl-PL" dirty="0" err="1" smtClean="0"/>
              <a:t>centres</a:t>
            </a:r>
            <a:endParaRPr lang="pl-PL" dirty="0" smtClean="0"/>
          </a:p>
          <a:p>
            <a:r>
              <a:rPr lang="pl-PL" dirty="0" err="1" smtClean="0"/>
              <a:t>Chained</a:t>
            </a:r>
            <a:r>
              <a:rPr lang="pl-PL" dirty="0" smtClean="0"/>
              <a:t> </a:t>
            </a:r>
            <a:r>
              <a:rPr lang="pl-PL" dirty="0" err="1" smtClean="0"/>
              <a:t>wholesalers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cash&amp;carry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franchise</a:t>
            </a:r>
            <a:r>
              <a:rPr lang="pl-PL" dirty="0"/>
              <a:t> </a:t>
            </a:r>
            <a:r>
              <a:rPr lang="pl-PL" dirty="0" err="1" smtClean="0"/>
              <a:t>integrators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specialized</a:t>
            </a:r>
            <a:r>
              <a:rPr lang="pl-PL" dirty="0" smtClean="0"/>
              <a:t> </a:t>
            </a:r>
            <a:r>
              <a:rPr lang="pl-PL" dirty="0" err="1" smtClean="0"/>
              <a:t>servicers</a:t>
            </a:r>
            <a:endParaRPr lang="pl-PL" dirty="0" smtClean="0"/>
          </a:p>
          <a:p>
            <a:r>
              <a:rPr lang="pl-PL" dirty="0" err="1" smtClean="0"/>
              <a:t>Agricultural</a:t>
            </a:r>
            <a:r>
              <a:rPr lang="pl-PL" dirty="0" smtClean="0"/>
              <a:t> </a:t>
            </a:r>
            <a:r>
              <a:rPr lang="pl-PL" dirty="0" err="1" smtClean="0"/>
              <a:t>wholesale</a:t>
            </a:r>
            <a:r>
              <a:rPr lang="pl-PL" dirty="0" smtClean="0"/>
              <a:t> </a:t>
            </a:r>
            <a:r>
              <a:rPr lang="pl-PL" dirty="0" err="1" smtClean="0"/>
              <a:t>markets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CHALLENGE – </a:t>
            </a:r>
            <a:r>
              <a:rPr lang="pl-PL" dirty="0" err="1" smtClean="0"/>
              <a:t>how</a:t>
            </a:r>
            <a:r>
              <a:rPr lang="pl-PL" dirty="0" smtClean="0"/>
              <a:t> to </a:t>
            </a:r>
            <a:r>
              <a:rPr lang="pl-PL" dirty="0" err="1" smtClean="0"/>
              <a:t>hold</a:t>
            </a:r>
            <a:r>
              <a:rPr lang="pl-PL" dirty="0" smtClean="0"/>
              <a:t> </a:t>
            </a:r>
            <a:r>
              <a:rPr lang="pl-PL" dirty="0" err="1" smtClean="0"/>
              <a:t>retailers</a:t>
            </a:r>
            <a:r>
              <a:rPr lang="pl-PL" dirty="0" smtClean="0"/>
              <a:t> with? 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940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/>
              <a:t>P</a:t>
            </a:r>
            <a:r>
              <a:rPr lang="pl-PL" dirty="0" err="1" smtClean="0"/>
              <a:t>olish</a:t>
            </a:r>
            <a:r>
              <a:rPr lang="pl-PL" dirty="0" smtClean="0"/>
              <a:t> food-</a:t>
            </a:r>
            <a:r>
              <a:rPr lang="pl-PL" dirty="0" err="1" smtClean="0"/>
              <a:t>wholesale</a:t>
            </a:r>
            <a:r>
              <a:rPr lang="pl-PL" dirty="0" smtClean="0"/>
              <a:t> market </a:t>
            </a:r>
            <a:r>
              <a:rPr lang="pl-PL" dirty="0" err="1" smtClean="0"/>
              <a:t>like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dirty="0" err="1" smtClean="0"/>
              <a:t>Abundant</a:t>
            </a:r>
            <a:r>
              <a:rPr lang="pl-PL" dirty="0" smtClean="0"/>
              <a:t>: 200 B </a:t>
            </a:r>
            <a:r>
              <a:rPr lang="pl-PL" dirty="0" err="1" smtClean="0"/>
              <a:t>zloties</a:t>
            </a:r>
            <a:r>
              <a:rPr lang="pl-PL" dirty="0" smtClean="0"/>
              <a:t> in </a:t>
            </a:r>
            <a:r>
              <a:rPr lang="pl-PL" dirty="0" err="1" smtClean="0"/>
              <a:t>sales</a:t>
            </a:r>
            <a:r>
              <a:rPr lang="pl-PL" dirty="0" smtClean="0"/>
              <a:t>; </a:t>
            </a:r>
          </a:p>
          <a:p>
            <a:r>
              <a:rPr lang="pl-PL" dirty="0" err="1" smtClean="0"/>
              <a:t>Based</a:t>
            </a:r>
            <a:r>
              <a:rPr lang="pl-PL" dirty="0" smtClean="0"/>
              <a:t> on </a:t>
            </a:r>
            <a:r>
              <a:rPr lang="pl-PL" dirty="0" err="1" smtClean="0"/>
              <a:t>domestic</a:t>
            </a:r>
            <a:r>
              <a:rPr lang="pl-PL" dirty="0" smtClean="0"/>
              <a:t> </a:t>
            </a:r>
            <a:r>
              <a:rPr lang="pl-PL" dirty="0" err="1" smtClean="0"/>
              <a:t>farming</a:t>
            </a:r>
            <a:r>
              <a:rPr lang="pl-PL" dirty="0" smtClean="0"/>
              <a:t> and </a:t>
            </a:r>
            <a:r>
              <a:rPr lang="pl-PL" dirty="0" err="1" smtClean="0"/>
              <a:t>production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(ca 90% of </a:t>
            </a:r>
            <a:r>
              <a:rPr lang="pl-PL" dirty="0" err="1" smtClean="0"/>
              <a:t>retail’s</a:t>
            </a:r>
            <a:r>
              <a:rPr lang="pl-PL" dirty="0" smtClean="0"/>
              <a:t> </a:t>
            </a:r>
            <a:r>
              <a:rPr lang="pl-PL" dirty="0" err="1" smtClean="0"/>
              <a:t>offer</a:t>
            </a:r>
            <a:r>
              <a:rPr lang="pl-PL" dirty="0" smtClean="0"/>
              <a:t> </a:t>
            </a:r>
            <a:r>
              <a:rPr lang="pl-PL" dirty="0" err="1" smtClean="0"/>
              <a:t>comes</a:t>
            </a:r>
            <a:r>
              <a:rPr lang="pl-PL" dirty="0" smtClean="0"/>
              <a:t> from Poland)</a:t>
            </a:r>
          </a:p>
          <a:p>
            <a:r>
              <a:rPr lang="pl-PL" dirty="0" err="1" smtClean="0"/>
              <a:t>Extremely</a:t>
            </a:r>
            <a:r>
              <a:rPr lang="pl-PL" dirty="0" smtClean="0"/>
              <a:t> </a:t>
            </a:r>
            <a:r>
              <a:rPr lang="pl-PL" dirty="0" err="1" smtClean="0"/>
              <a:t>competitive</a:t>
            </a:r>
            <a:r>
              <a:rPr lang="pl-PL" dirty="0" smtClean="0"/>
              <a:t>: ca. 4.500 </a:t>
            </a:r>
            <a:r>
              <a:rPr lang="pl-PL" dirty="0" err="1" smtClean="0"/>
              <a:t>whosalers</a:t>
            </a:r>
            <a:r>
              <a:rPr lang="pl-PL" dirty="0" smtClean="0"/>
              <a:t> but the </a:t>
            </a:r>
            <a:r>
              <a:rPr lang="pl-PL" dirty="0" err="1" smtClean="0"/>
              <a:t>structure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wierd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c&amp;c</a:t>
            </a:r>
            <a:r>
              <a:rPr lang="pl-PL" dirty="0" smtClean="0"/>
              <a:t> </a:t>
            </a:r>
            <a:r>
              <a:rPr lang="pl-PL" dirty="0" err="1" smtClean="0"/>
              <a:t>chains</a:t>
            </a:r>
            <a:r>
              <a:rPr lang="pl-PL" dirty="0" smtClean="0"/>
              <a:t> </a:t>
            </a:r>
            <a:r>
              <a:rPr lang="pl-PL" dirty="0" err="1" smtClean="0"/>
              <a:t>block</a:t>
            </a:r>
            <a:r>
              <a:rPr lang="pl-PL" dirty="0" smtClean="0"/>
              <a:t> – in </a:t>
            </a:r>
            <a:r>
              <a:rPr lang="pl-PL" dirty="0" err="1" smtClean="0"/>
              <a:t>retreat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strong</a:t>
            </a:r>
            <a:r>
              <a:rPr lang="pl-PL" dirty="0" smtClean="0"/>
              <a:t> </a:t>
            </a:r>
            <a:r>
              <a:rPr lang="pl-PL" dirty="0" err="1" smtClean="0"/>
              <a:t>block</a:t>
            </a:r>
            <a:r>
              <a:rPr lang="pl-PL" dirty="0" smtClean="0"/>
              <a:t> of </a:t>
            </a:r>
            <a:r>
              <a:rPr lang="pl-PL" dirty="0" err="1" smtClean="0"/>
              <a:t>servicers</a:t>
            </a:r>
            <a:r>
              <a:rPr lang="pl-PL" dirty="0" smtClean="0"/>
              <a:t> and  </a:t>
            </a:r>
            <a:r>
              <a:rPr lang="pl-PL" dirty="0" err="1" smtClean="0"/>
              <a:t>franchise</a:t>
            </a:r>
            <a:r>
              <a:rPr lang="pl-PL" dirty="0" smtClean="0"/>
              <a:t> </a:t>
            </a:r>
            <a:r>
              <a:rPr lang="pl-PL" dirty="0" err="1" smtClean="0"/>
              <a:t>integrators</a:t>
            </a:r>
            <a:r>
              <a:rPr lang="pl-PL" dirty="0" smtClean="0"/>
              <a:t> – in a </a:t>
            </a:r>
            <a:r>
              <a:rPr lang="pl-PL" dirty="0" err="1" smtClean="0"/>
              <a:t>sway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- </a:t>
            </a:r>
            <a:r>
              <a:rPr lang="pl-PL" dirty="0" err="1" smtClean="0"/>
              <a:t>traditional</a:t>
            </a:r>
            <a:r>
              <a:rPr lang="pl-PL" dirty="0" smtClean="0"/>
              <a:t> </a:t>
            </a:r>
            <a:r>
              <a:rPr lang="pl-PL" dirty="0" err="1" smtClean="0"/>
              <a:t>wholesales</a:t>
            </a:r>
            <a:r>
              <a:rPr lang="pl-PL" dirty="0" smtClean="0"/>
              <a:t> stores and </a:t>
            </a:r>
            <a:r>
              <a:rPr lang="pl-PL" dirty="0" err="1" smtClean="0"/>
              <a:t>local</a:t>
            </a:r>
            <a:r>
              <a:rPr lang="pl-PL" dirty="0" smtClean="0"/>
              <a:t> </a:t>
            </a:r>
            <a:r>
              <a:rPr lang="pl-PL" dirty="0" err="1" smtClean="0"/>
              <a:t>chains</a:t>
            </a:r>
            <a:r>
              <a:rPr lang="pl-PL" dirty="0" smtClean="0"/>
              <a:t> – </a:t>
            </a:r>
            <a:r>
              <a:rPr lang="pl-PL" dirty="0" err="1" smtClean="0"/>
              <a:t>subject</a:t>
            </a:r>
            <a:r>
              <a:rPr lang="pl-PL" dirty="0" smtClean="0"/>
              <a:t> to 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</a:t>
            </a:r>
            <a:r>
              <a:rPr lang="pl-PL" dirty="0" err="1" smtClean="0"/>
              <a:t>consolidation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integration</a:t>
            </a:r>
            <a:endParaRPr lang="pl-PL" dirty="0" smtClean="0"/>
          </a:p>
          <a:p>
            <a:r>
              <a:rPr lang="pl-PL" dirty="0" err="1"/>
              <a:t>D</a:t>
            </a:r>
            <a:r>
              <a:rPr lang="pl-PL" dirty="0" err="1" smtClean="0"/>
              <a:t>econcentrated</a:t>
            </a:r>
            <a:r>
              <a:rPr lang="pl-PL" dirty="0" smtClean="0"/>
              <a:t> but… </a:t>
            </a:r>
            <a:r>
              <a:rPr lang="pl-PL" dirty="0" err="1" smtClean="0"/>
              <a:t>strongly</a:t>
            </a:r>
            <a:r>
              <a:rPr lang="pl-PL" dirty="0" smtClean="0"/>
              <a:t> </a:t>
            </a:r>
            <a:r>
              <a:rPr lang="pl-PL" dirty="0" err="1" smtClean="0"/>
              <a:t>concentrating</a:t>
            </a:r>
            <a:r>
              <a:rPr lang="pl-PL" dirty="0" smtClean="0"/>
              <a:t> </a:t>
            </a:r>
            <a:r>
              <a:rPr lang="pl-PL" dirty="0" err="1" smtClean="0"/>
              <a:t>verstile</a:t>
            </a:r>
            <a:r>
              <a:rPr lang="pl-PL" dirty="0" smtClean="0"/>
              <a:t> </a:t>
            </a:r>
            <a:r>
              <a:rPr lang="pl-PL" dirty="0" err="1" smtClean="0"/>
              <a:t>retail</a:t>
            </a:r>
            <a:r>
              <a:rPr lang="pl-PL" dirty="0" smtClean="0"/>
              <a:t> </a:t>
            </a:r>
            <a:r>
              <a:rPr lang="pl-PL" dirty="0" err="1" smtClean="0"/>
              <a:t>formats</a:t>
            </a:r>
            <a:endParaRPr lang="pl-PL" dirty="0" smtClean="0"/>
          </a:p>
          <a:p>
            <a:r>
              <a:rPr lang="pl-PL" dirty="0" smtClean="0"/>
              <a:t>CONCENTRATION – a </a:t>
            </a:r>
            <a:r>
              <a:rPr lang="pl-PL" dirty="0" err="1" smtClean="0"/>
              <a:t>common</a:t>
            </a:r>
            <a:r>
              <a:rPr lang="pl-PL" dirty="0" smtClean="0"/>
              <a:t> denominator of market </a:t>
            </a:r>
            <a:r>
              <a:rPr lang="pl-PL" dirty="0" err="1" smtClean="0"/>
              <a:t>evolution</a:t>
            </a:r>
            <a:endParaRPr lang="pl-PL" dirty="0" smtClean="0"/>
          </a:p>
          <a:p>
            <a:r>
              <a:rPr lang="pl-PL" dirty="0" smtClean="0"/>
              <a:t>PREMANENT GROWTH – and </a:t>
            </a:r>
            <a:r>
              <a:rPr lang="pl-PL" dirty="0" err="1" smtClean="0"/>
              <a:t>decisive</a:t>
            </a:r>
            <a:r>
              <a:rPr lang="pl-PL" dirty="0" smtClean="0"/>
              <a:t> role of </a:t>
            </a:r>
            <a:r>
              <a:rPr lang="pl-PL" dirty="0" err="1" smtClean="0"/>
              <a:t>internal</a:t>
            </a:r>
            <a:r>
              <a:rPr lang="pl-PL" dirty="0" smtClean="0"/>
              <a:t> market  in GDP </a:t>
            </a:r>
            <a:r>
              <a:rPr lang="pl-PL" dirty="0" err="1" smtClean="0"/>
              <a:t>generation</a:t>
            </a:r>
            <a:r>
              <a:rPr lang="pl-PL" dirty="0" smtClean="0"/>
              <a:t> (&gt;60%)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2212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Players</a:t>
            </a:r>
            <a:r>
              <a:rPr lang="pl-PL" dirty="0" smtClean="0"/>
              <a:t> in </a:t>
            </a:r>
            <a:r>
              <a:rPr lang="pl-PL" dirty="0" err="1" smtClean="0"/>
              <a:t>numbers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170185" y="1600200"/>
            <a:ext cx="480362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8662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ytuł 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pl-PL" sz="2800" dirty="0" err="1" smtClean="0"/>
              <a:t>Strategies</a:t>
            </a:r>
            <a:r>
              <a:rPr lang="pl-PL" sz="2800" dirty="0" smtClean="0"/>
              <a:t> to „</a:t>
            </a:r>
            <a:r>
              <a:rPr lang="pl-PL" sz="2800" dirty="0" err="1" smtClean="0"/>
              <a:t>chain-up</a:t>
            </a:r>
            <a:r>
              <a:rPr lang="pl-PL" sz="2800" dirty="0" smtClean="0"/>
              <a:t>” </a:t>
            </a:r>
            <a:r>
              <a:rPr lang="pl-PL" sz="2800" dirty="0" err="1" smtClean="0"/>
              <a:t>distribution</a:t>
            </a:r>
            <a:r>
              <a:rPr lang="pl-PL" sz="2800" dirty="0" smtClean="0"/>
              <a:t> </a:t>
            </a:r>
            <a:r>
              <a:rPr lang="pl-PL" sz="2800" dirty="0" err="1" smtClean="0"/>
              <a:t>markets</a:t>
            </a:r>
            <a:r>
              <a:rPr lang="pl-PL" sz="2800" dirty="0" smtClean="0"/>
              <a:t>  (</a:t>
            </a:r>
            <a:r>
              <a:rPr lang="pl-PL" sz="2800" dirty="0" err="1" smtClean="0"/>
              <a:t>opportunities</a:t>
            </a:r>
            <a:r>
              <a:rPr lang="pl-PL" sz="2800" dirty="0" smtClean="0"/>
              <a:t> for </a:t>
            </a:r>
            <a:r>
              <a:rPr lang="pl-PL" sz="2800" dirty="0" err="1" smtClean="0"/>
              <a:t>potential</a:t>
            </a:r>
            <a:r>
              <a:rPr lang="pl-PL" sz="2800" dirty="0" smtClean="0"/>
              <a:t> </a:t>
            </a:r>
            <a:r>
              <a:rPr lang="pl-PL" sz="2800" dirty="0" err="1" smtClean="0"/>
              <a:t>investors</a:t>
            </a:r>
            <a:r>
              <a:rPr lang="pl-PL" sz="2800" dirty="0" smtClean="0"/>
              <a:t>)</a:t>
            </a:r>
            <a:endParaRPr lang="pl-PL" sz="2800" dirty="0"/>
          </a:p>
        </p:txBody>
      </p:sp>
      <p:sp>
        <p:nvSpPr>
          <p:cNvPr id="28" name="Symbol zastępczy zawartości 27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 err="1" smtClean="0"/>
              <a:t>Consolidations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- </a:t>
            </a:r>
            <a:r>
              <a:rPr lang="pl-PL" sz="2400" dirty="0" err="1" smtClean="0"/>
              <a:t>takeovers</a:t>
            </a:r>
            <a:r>
              <a:rPr lang="pl-PL" sz="2400" dirty="0" smtClean="0"/>
              <a:t>, </a:t>
            </a:r>
            <a:r>
              <a:rPr lang="pl-PL" sz="2400" dirty="0" err="1" smtClean="0"/>
              <a:t>horizontal</a:t>
            </a:r>
            <a:r>
              <a:rPr lang="pl-PL" sz="2400" dirty="0" smtClean="0"/>
              <a:t> and </a:t>
            </a:r>
            <a:r>
              <a:rPr lang="pl-PL" sz="2400" dirty="0" err="1" smtClean="0"/>
              <a:t>vertical</a:t>
            </a:r>
            <a:r>
              <a:rPr lang="pl-PL" sz="2400" dirty="0" smtClean="0"/>
              <a:t> </a:t>
            </a:r>
            <a:r>
              <a:rPr lang="pl-PL" sz="2400" dirty="0" err="1" smtClean="0"/>
              <a:t>mergers</a:t>
            </a:r>
            <a:r>
              <a:rPr lang="pl-PL" sz="2400" dirty="0" smtClean="0"/>
              <a:t>: </a:t>
            </a:r>
            <a:r>
              <a:rPr lang="pl-PL" sz="2400" dirty="0" err="1" smtClean="0"/>
              <a:t>large</a:t>
            </a:r>
            <a:r>
              <a:rPr lang="pl-PL" sz="2400" dirty="0" smtClean="0"/>
              <a:t> market of small </a:t>
            </a:r>
            <a:r>
              <a:rPr lang="pl-PL" sz="2400" dirty="0" err="1" smtClean="0"/>
              <a:t>companies</a:t>
            </a:r>
            <a:r>
              <a:rPr lang="pl-PL" sz="2400" dirty="0" smtClean="0"/>
              <a:t> in </a:t>
            </a:r>
            <a:r>
              <a:rPr lang="pl-PL" sz="2400" dirty="0" err="1" smtClean="0"/>
              <a:t>distribution</a:t>
            </a:r>
            <a:endParaRPr lang="pl-PL" sz="2400" dirty="0" smtClean="0"/>
          </a:p>
          <a:p>
            <a:r>
              <a:rPr lang="pl-PL" sz="2400" dirty="0" err="1" smtClean="0"/>
              <a:t>Diversifications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- Sales – </a:t>
            </a:r>
            <a:r>
              <a:rPr lang="pl-PL" sz="2400" dirty="0" err="1" smtClean="0"/>
              <a:t>yes</a:t>
            </a:r>
            <a:r>
              <a:rPr lang="pl-PL" sz="2400" dirty="0" smtClean="0"/>
              <a:t>,.. but </a:t>
            </a:r>
            <a:r>
              <a:rPr lang="pl-PL" sz="2400" dirty="0" err="1" smtClean="0"/>
              <a:t>portofolio</a:t>
            </a:r>
            <a:r>
              <a:rPr lang="pl-PL" sz="2400" dirty="0" smtClean="0"/>
              <a:t> </a:t>
            </a:r>
            <a:r>
              <a:rPr lang="pl-PL" sz="2400" dirty="0" err="1" smtClean="0"/>
              <a:t>must</a:t>
            </a:r>
            <a:r>
              <a:rPr lang="pl-PL" sz="2400" dirty="0" smtClean="0"/>
              <a:t> be </a:t>
            </a:r>
            <a:r>
              <a:rPr lang="pl-PL" sz="2400" dirty="0" err="1" smtClean="0"/>
              <a:t>enhanced</a:t>
            </a:r>
            <a:endParaRPr lang="pl-PL" sz="2400" dirty="0" smtClean="0"/>
          </a:p>
          <a:p>
            <a:r>
              <a:rPr lang="pl-PL" sz="2400" dirty="0" err="1" smtClean="0"/>
              <a:t>Specializations</a:t>
            </a:r>
            <a:r>
              <a:rPr lang="pl-PL" sz="2400" dirty="0" smtClean="0"/>
              <a:t>: </a:t>
            </a:r>
            <a:r>
              <a:rPr lang="pl-PL" sz="2400" dirty="0" err="1" smtClean="0"/>
              <a:t>klients</a:t>
            </a:r>
            <a:r>
              <a:rPr lang="pl-PL" sz="2400" dirty="0" smtClean="0"/>
              <a:t>, </a:t>
            </a:r>
            <a:r>
              <a:rPr lang="pl-PL" sz="2400" dirty="0" err="1" smtClean="0"/>
              <a:t>suppliers</a:t>
            </a:r>
            <a:r>
              <a:rPr lang="pl-PL" sz="2400" dirty="0" smtClean="0"/>
              <a:t>, products, </a:t>
            </a:r>
            <a:r>
              <a:rPr lang="pl-PL" sz="2400" dirty="0" err="1" smtClean="0"/>
              <a:t>categories</a:t>
            </a:r>
            <a:endParaRPr lang="pl-PL" sz="2400" dirty="0" smtClean="0"/>
          </a:p>
          <a:p>
            <a:r>
              <a:rPr lang="pl-PL" sz="2400" dirty="0" err="1" smtClean="0"/>
              <a:t>Optimizations</a:t>
            </a:r>
            <a:r>
              <a:rPr lang="pl-PL" sz="2400" dirty="0" smtClean="0"/>
              <a:t>: </a:t>
            </a:r>
            <a:r>
              <a:rPr lang="pl-PL" sz="2400" dirty="0" err="1" smtClean="0"/>
              <a:t>shrinking</a:t>
            </a:r>
            <a:r>
              <a:rPr lang="pl-PL" sz="2400" dirty="0" smtClean="0"/>
              <a:t> </a:t>
            </a:r>
            <a:r>
              <a:rPr lang="pl-PL" sz="2400" dirty="0" err="1" smtClean="0"/>
              <a:t>volumes</a:t>
            </a:r>
            <a:r>
              <a:rPr lang="pl-PL" sz="2400" dirty="0" smtClean="0"/>
              <a:t>, </a:t>
            </a:r>
            <a:r>
              <a:rPr lang="pl-PL" sz="2400" dirty="0" err="1" smtClean="0"/>
              <a:t>cutting</a:t>
            </a:r>
            <a:r>
              <a:rPr lang="pl-PL" sz="2400" dirty="0" smtClean="0"/>
              <a:t> </a:t>
            </a:r>
            <a:r>
              <a:rPr lang="pl-PL" sz="2400" dirty="0" err="1" smtClean="0"/>
              <a:t>costs</a:t>
            </a:r>
            <a:r>
              <a:rPr lang="pl-PL" sz="2400" dirty="0" smtClean="0"/>
              <a:t>, </a:t>
            </a:r>
            <a:r>
              <a:rPr lang="pl-PL" sz="2400" dirty="0" err="1" smtClean="0"/>
              <a:t>investing</a:t>
            </a:r>
            <a:r>
              <a:rPr lang="pl-PL" sz="2400" dirty="0" smtClean="0"/>
              <a:t> in know-how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err="1" smtClean="0"/>
              <a:t>Remarks</a:t>
            </a:r>
            <a:r>
              <a:rPr lang="pl-PL" sz="2400" dirty="0" smtClean="0"/>
              <a:t>:</a:t>
            </a:r>
          </a:p>
          <a:p>
            <a:pPr marL="0" indent="0">
              <a:buNone/>
            </a:pPr>
            <a:r>
              <a:rPr lang="pl-PL" sz="2400" dirty="0" smtClean="0"/>
              <a:t>Medium-</a:t>
            </a:r>
            <a:r>
              <a:rPr lang="pl-PL" sz="2400" dirty="0" err="1" smtClean="0"/>
              <a:t>size</a:t>
            </a:r>
            <a:r>
              <a:rPr lang="pl-PL" sz="2400" dirty="0" smtClean="0"/>
              <a:t> </a:t>
            </a:r>
            <a:r>
              <a:rPr lang="pl-PL" sz="2400" dirty="0" err="1" smtClean="0"/>
              <a:t>companies</a:t>
            </a:r>
            <a:r>
              <a:rPr lang="pl-PL" sz="2400" dirty="0" smtClean="0"/>
              <a:t> </a:t>
            </a:r>
            <a:r>
              <a:rPr lang="pl-PL" sz="2400" dirty="0" err="1" smtClean="0"/>
              <a:t>await</a:t>
            </a:r>
            <a:r>
              <a:rPr lang="pl-PL" sz="2400" dirty="0" smtClean="0"/>
              <a:t> </a:t>
            </a:r>
            <a:r>
              <a:rPr lang="pl-PL" sz="2400" dirty="0" err="1" smtClean="0"/>
              <a:t>partners</a:t>
            </a:r>
            <a:r>
              <a:rPr lang="pl-PL" sz="2400" dirty="0" smtClean="0"/>
              <a:t>!!!</a:t>
            </a:r>
          </a:p>
          <a:p>
            <a:pPr marL="0" indent="0">
              <a:buNone/>
            </a:pPr>
            <a:r>
              <a:rPr lang="pl-PL" sz="2400" dirty="0" err="1" smtClean="0"/>
              <a:t>There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a problem with </a:t>
            </a:r>
            <a:r>
              <a:rPr lang="pl-PL" sz="2400" dirty="0" err="1" smtClean="0"/>
              <a:t>feasibility</a:t>
            </a:r>
            <a:r>
              <a:rPr lang="pl-PL" sz="2400" dirty="0" smtClean="0"/>
              <a:t> </a:t>
            </a:r>
            <a:r>
              <a:rPr lang="pl-PL" sz="2400" dirty="0" err="1" smtClean="0"/>
              <a:t>expertise</a:t>
            </a:r>
            <a:r>
              <a:rPr lang="pl-PL" sz="2400" dirty="0" smtClean="0"/>
              <a:t> and </a:t>
            </a:r>
            <a:r>
              <a:rPr lang="pl-PL" sz="2400" dirty="0" err="1" smtClean="0"/>
              <a:t>communication</a:t>
            </a:r>
            <a:r>
              <a:rPr lang="pl-PL" sz="2400" dirty="0" smtClean="0"/>
              <a:t>!!!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56125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Retailing</a:t>
            </a:r>
            <a:r>
              <a:rPr lang="pl-PL" dirty="0" smtClean="0"/>
              <a:t> </a:t>
            </a:r>
            <a:r>
              <a:rPr lang="pl-PL" dirty="0" err="1" smtClean="0"/>
              <a:t>counterparts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Integrated</a:t>
            </a:r>
            <a:r>
              <a:rPr lang="pl-PL" dirty="0" smtClean="0"/>
              <a:t> small stores: ca 30.000 in </a:t>
            </a:r>
            <a:r>
              <a:rPr lang="pl-PL" dirty="0" err="1" smtClean="0"/>
              <a:t>franchise</a:t>
            </a:r>
            <a:r>
              <a:rPr lang="pl-PL" dirty="0" smtClean="0"/>
              <a:t>, ca. 20.000 in </a:t>
            </a:r>
            <a:r>
              <a:rPr lang="pl-PL" dirty="0" err="1" smtClean="0"/>
              <a:t>purchasing</a:t>
            </a:r>
            <a:r>
              <a:rPr lang="pl-PL" dirty="0" smtClean="0"/>
              <a:t> </a:t>
            </a:r>
            <a:r>
              <a:rPr lang="pl-PL" dirty="0" err="1" smtClean="0"/>
              <a:t>groups</a:t>
            </a:r>
            <a:r>
              <a:rPr lang="pl-PL" dirty="0" smtClean="0"/>
              <a:t> and </a:t>
            </a:r>
            <a:r>
              <a:rPr lang="pl-PL" dirty="0" err="1" smtClean="0"/>
              <a:t>partnerships</a:t>
            </a:r>
            <a:r>
              <a:rPr lang="pl-PL" dirty="0" smtClean="0"/>
              <a:t>, </a:t>
            </a:r>
            <a:r>
              <a:rPr lang="pl-PL" dirty="0" err="1" smtClean="0"/>
              <a:t>agents</a:t>
            </a:r>
            <a:r>
              <a:rPr lang="pl-PL" dirty="0" smtClean="0"/>
              <a:t> – 5.000</a:t>
            </a:r>
          </a:p>
          <a:p>
            <a:r>
              <a:rPr lang="pl-PL" dirty="0" err="1" smtClean="0"/>
              <a:t>Prospective</a:t>
            </a:r>
            <a:r>
              <a:rPr lang="pl-PL" dirty="0" smtClean="0"/>
              <a:t> </a:t>
            </a:r>
            <a:r>
              <a:rPr lang="pl-PL" dirty="0" err="1" smtClean="0"/>
              <a:t>formats</a:t>
            </a:r>
            <a:r>
              <a:rPr lang="pl-PL" dirty="0" smtClean="0"/>
              <a:t>: supermarkets and </a:t>
            </a:r>
            <a:r>
              <a:rPr lang="pl-PL" dirty="0" err="1" smtClean="0"/>
              <a:t>convenience</a:t>
            </a:r>
            <a:endParaRPr lang="pl-PL" dirty="0" smtClean="0"/>
          </a:p>
          <a:p>
            <a:r>
              <a:rPr lang="pl-PL" dirty="0" smtClean="0"/>
              <a:t>Problem of </a:t>
            </a:r>
            <a:r>
              <a:rPr lang="pl-PL" dirty="0" err="1" smtClean="0"/>
              <a:t>discounts</a:t>
            </a:r>
            <a:r>
              <a:rPr lang="pl-PL" dirty="0" smtClean="0"/>
              <a:t>: 2700 </a:t>
            </a:r>
            <a:r>
              <a:rPr lang="pl-PL" dirty="0" smtClean="0">
                <a:sym typeface="Wingdings" pitchFamily="2" charset="2"/>
              </a:rPr>
              <a:t>4000 limit</a:t>
            </a:r>
          </a:p>
          <a:p>
            <a:r>
              <a:rPr lang="pl-PL" dirty="0" err="1" smtClean="0">
                <a:sym typeface="Wingdings" pitchFamily="2" charset="2"/>
              </a:rPr>
              <a:t>Hypers</a:t>
            </a:r>
            <a:r>
              <a:rPr lang="pl-PL" dirty="0" smtClean="0">
                <a:sym typeface="Wingdings" pitchFamily="2" charset="2"/>
              </a:rPr>
              <a:t>-story: </a:t>
            </a:r>
            <a:r>
              <a:rPr lang="pl-PL" dirty="0" err="1" smtClean="0">
                <a:sym typeface="Wingdings" pitchFamily="2" charset="2"/>
              </a:rPr>
              <a:t>never</a:t>
            </a:r>
            <a:r>
              <a:rPr lang="pl-PL" dirty="0" smtClean="0">
                <a:sym typeface="Wingdings" pitchFamily="2" charset="2"/>
              </a:rPr>
              <a:t> </a:t>
            </a:r>
            <a:r>
              <a:rPr lang="pl-PL" dirty="0" err="1" smtClean="0">
                <a:sym typeface="Wingdings" pitchFamily="2" charset="2"/>
              </a:rPr>
              <a:t>forget</a:t>
            </a:r>
            <a:r>
              <a:rPr lang="pl-PL" dirty="0" smtClean="0">
                <a:sym typeface="Wingdings" pitchFamily="2" charset="2"/>
              </a:rPr>
              <a:t> </a:t>
            </a:r>
            <a:r>
              <a:rPr lang="pl-PL" dirty="0" err="1" smtClean="0">
                <a:sym typeface="Wingdings" pitchFamily="2" charset="2"/>
              </a:rPr>
              <a:t>them</a:t>
            </a:r>
            <a:endParaRPr lang="pl-PL" dirty="0" smtClean="0">
              <a:sym typeface="Wingdings" pitchFamily="2" charset="2"/>
            </a:endParaRPr>
          </a:p>
          <a:p>
            <a:r>
              <a:rPr lang="pl-PL" dirty="0" err="1" smtClean="0"/>
              <a:t>Moving</a:t>
            </a:r>
            <a:r>
              <a:rPr lang="pl-PL" dirty="0" smtClean="0"/>
              <a:t> </a:t>
            </a:r>
            <a:r>
              <a:rPr lang="pl-PL" dirty="0" err="1" smtClean="0"/>
              <a:t>commerce</a:t>
            </a:r>
            <a:r>
              <a:rPr lang="pl-PL" dirty="0" smtClean="0"/>
              <a:t>: </a:t>
            </a:r>
            <a:r>
              <a:rPr lang="pl-PL" dirty="0" err="1" smtClean="0"/>
              <a:t>internet</a:t>
            </a:r>
            <a:r>
              <a:rPr lang="pl-PL" dirty="0" smtClean="0"/>
              <a:t> + 138.000 </a:t>
            </a:r>
            <a:r>
              <a:rPr lang="pl-PL" dirty="0" err="1" smtClean="0"/>
              <a:t>cars</a:t>
            </a:r>
            <a:r>
              <a:rPr lang="pl-PL" dirty="0" smtClean="0"/>
              <a:t> and </a:t>
            </a:r>
            <a:r>
              <a:rPr lang="pl-PL" dirty="0" err="1" smtClean="0"/>
              <a:t>trailers</a:t>
            </a:r>
            <a:r>
              <a:rPr lang="pl-PL" dirty="0" smtClean="0"/>
              <a:t> + </a:t>
            </a:r>
            <a:r>
              <a:rPr lang="pl-PL" dirty="0" err="1" smtClean="0"/>
              <a:t>direct</a:t>
            </a:r>
            <a:r>
              <a:rPr lang="pl-PL" dirty="0" smtClean="0"/>
              <a:t> </a:t>
            </a:r>
            <a:r>
              <a:rPr lang="pl-PL" dirty="0" err="1" smtClean="0"/>
              <a:t>sales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2578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Autofit/>
          </a:bodyPr>
          <a:lstStyle/>
          <a:p>
            <a:r>
              <a:rPr lang="pl-PL" sz="2400" dirty="0" smtClean="0"/>
              <a:t>Stores in </a:t>
            </a:r>
            <a:r>
              <a:rPr lang="pl-PL" sz="2400" dirty="0" err="1" smtClean="0"/>
              <a:t>numbers</a:t>
            </a:r>
            <a:r>
              <a:rPr lang="pl-PL" sz="2400" dirty="0" smtClean="0"/>
              <a:t> - </a:t>
            </a:r>
            <a:r>
              <a:rPr lang="pl-PL" sz="2400" dirty="0" err="1" smtClean="0"/>
              <a:t>selected</a:t>
            </a:r>
            <a:r>
              <a:rPr lang="pl-PL" sz="2400" dirty="0" smtClean="0"/>
              <a:t> data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0677329"/>
              </p:ext>
            </p:extLst>
          </p:nvPr>
        </p:nvGraphicFramePr>
        <p:xfrm>
          <a:off x="611560" y="672868"/>
          <a:ext cx="7848874" cy="606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411300"/>
                <a:gridCol w="1520604"/>
                <a:gridCol w="1520604"/>
                <a:gridCol w="2100222"/>
              </a:tblGrid>
              <a:tr h="29375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2008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2010</a:t>
                      </a:r>
                      <a:endParaRPr lang="pl-PL" dirty="0"/>
                    </a:p>
                  </a:txBody>
                  <a:tcPr/>
                </a:tc>
              </a:tr>
              <a:tr h="58539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Foreign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cpt</a:t>
                      </a:r>
                      <a:r>
                        <a:rPr lang="pl-PL" dirty="0" smtClean="0"/>
                        <a:t> stores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4350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6800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7800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Est.9000</a:t>
                      </a:r>
                      <a:endParaRPr lang="pl-PL" dirty="0"/>
                    </a:p>
                  </a:txBody>
                  <a:tcPr/>
                </a:tc>
              </a:tr>
              <a:tr h="836167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Average</a:t>
                      </a:r>
                      <a:r>
                        <a:rPr lang="pl-PL" baseline="0" dirty="0" smtClean="0"/>
                        <a:t> trading </a:t>
                      </a:r>
                      <a:r>
                        <a:rPr lang="pl-PL" baseline="0" dirty="0" err="1" smtClean="0"/>
                        <a:t>area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905 </a:t>
                      </a:r>
                      <a:r>
                        <a:rPr lang="pl-PL" dirty="0" err="1" smtClean="0"/>
                        <a:t>mkw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735 </a:t>
                      </a:r>
                      <a:r>
                        <a:rPr lang="pl-PL" dirty="0" err="1" smtClean="0"/>
                        <a:t>mkw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812 </a:t>
                      </a:r>
                      <a:r>
                        <a:rPr lang="pl-PL" dirty="0" err="1" smtClean="0"/>
                        <a:t>mkw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Est. 760 </a:t>
                      </a:r>
                      <a:r>
                        <a:rPr lang="pl-PL" dirty="0" err="1" smtClean="0"/>
                        <a:t>mkw</a:t>
                      </a:r>
                      <a:endParaRPr lang="pl-PL" dirty="0"/>
                    </a:p>
                  </a:txBody>
                  <a:tcPr/>
                </a:tc>
              </a:tr>
              <a:tr h="764980">
                <a:tc>
                  <a:txBody>
                    <a:bodyPr/>
                    <a:lstStyle/>
                    <a:p>
                      <a:r>
                        <a:rPr lang="pl-PL" dirty="0" smtClean="0"/>
                        <a:t>Stores &gt;</a:t>
                      </a:r>
                    </a:p>
                    <a:p>
                      <a:r>
                        <a:rPr lang="pl-PL" dirty="0" smtClean="0"/>
                        <a:t>2500sqm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480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690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760</a:t>
                      </a:r>
                      <a:endParaRPr lang="pl-PL" dirty="0"/>
                    </a:p>
                  </a:txBody>
                  <a:tcPr/>
                </a:tc>
              </a:tr>
              <a:tr h="585317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Hypermkt</a:t>
                      </a:r>
                      <a:r>
                        <a:rPr lang="pl-PL" dirty="0" smtClean="0"/>
                        <a:t>&gt;2500</a:t>
                      </a:r>
                      <a:r>
                        <a:rPr lang="pl-PL" baseline="0" dirty="0" smtClean="0"/>
                        <a:t> +…)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Ca 180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Ca 280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Ca.300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Ca.380</a:t>
                      </a:r>
                      <a:endParaRPr lang="pl-PL" dirty="0"/>
                    </a:p>
                  </a:txBody>
                  <a:tcPr/>
                </a:tc>
              </a:tr>
              <a:tr h="836167">
                <a:tc>
                  <a:txBody>
                    <a:bodyPr/>
                    <a:lstStyle/>
                    <a:p>
                      <a:r>
                        <a:rPr lang="pl-PL" baseline="0" dirty="0" err="1" smtClean="0">
                          <a:solidFill>
                            <a:srgbClr val="FF0000"/>
                          </a:solidFill>
                        </a:rPr>
                        <a:t>Supermkts</a:t>
                      </a:r>
                      <a:r>
                        <a:rPr lang="pl-PL" baseline="0" dirty="0" smtClean="0">
                          <a:solidFill>
                            <a:srgbClr val="FF0000"/>
                          </a:solidFill>
                        </a:rPr>
                        <a:t> 1 (400 -2500sqm)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ca5100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6700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7600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Est 9000 (ca. 60% </a:t>
                      </a:r>
                      <a:r>
                        <a:rPr lang="pl-PL" dirty="0" err="1" smtClean="0">
                          <a:solidFill>
                            <a:srgbClr val="FF0000"/>
                          </a:solidFill>
                        </a:rPr>
                        <a:t>Polish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l-PL" dirty="0" err="1" smtClean="0">
                          <a:solidFill>
                            <a:srgbClr val="FF0000"/>
                          </a:solidFill>
                        </a:rPr>
                        <a:t>capital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5317">
                <a:tc>
                  <a:txBody>
                    <a:bodyPr/>
                    <a:lstStyle/>
                    <a:p>
                      <a:r>
                        <a:rPr lang="pl-PL" dirty="0" err="1" smtClean="0">
                          <a:solidFill>
                            <a:srgbClr val="FF0000"/>
                          </a:solidFill>
                        </a:rPr>
                        <a:t>Supermkts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 (150-400)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2600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3100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3400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Ca. 4900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96884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Duży sklep</a:t>
                      </a:r>
                    </a:p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(100 –300sqm)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 14.000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Ca.17.000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Ca.19.000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est.21.000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15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pl-PL" sz="2800" dirty="0" err="1" smtClean="0"/>
              <a:t>Where</a:t>
            </a:r>
            <a:r>
              <a:rPr lang="pl-PL" sz="2800" dirty="0" smtClean="0"/>
              <a:t> and </a:t>
            </a:r>
            <a:r>
              <a:rPr lang="pl-PL" sz="2800" dirty="0" err="1" smtClean="0"/>
              <a:t>how</a:t>
            </a:r>
            <a:r>
              <a:rPr lang="pl-PL" sz="2800" dirty="0" smtClean="0"/>
              <a:t> </a:t>
            </a:r>
            <a:r>
              <a:rPr lang="pl-PL" sz="2800" dirty="0" err="1" smtClean="0"/>
              <a:t>are</a:t>
            </a:r>
            <a:r>
              <a:rPr lang="pl-PL" sz="2800" dirty="0" smtClean="0"/>
              <a:t> the </a:t>
            </a:r>
            <a:r>
              <a:rPr lang="pl-PL" sz="2800" dirty="0" err="1" smtClean="0"/>
              <a:t>agricultural</a:t>
            </a:r>
            <a:r>
              <a:rPr lang="pl-PL" sz="2800" dirty="0" smtClean="0"/>
              <a:t> </a:t>
            </a:r>
            <a:r>
              <a:rPr lang="pl-PL" sz="2800" dirty="0" err="1" smtClean="0"/>
              <a:t>markets</a:t>
            </a:r>
            <a:r>
              <a:rPr lang="pl-PL" sz="2800" dirty="0" smtClean="0"/>
              <a:t>?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pl-PL" sz="1600" dirty="0" err="1" smtClean="0"/>
              <a:t>They</a:t>
            </a:r>
            <a:r>
              <a:rPr lang="pl-PL" sz="1600" dirty="0" smtClean="0"/>
              <a:t> </a:t>
            </a:r>
            <a:r>
              <a:rPr lang="pl-PL" sz="1600" dirty="0" err="1" smtClean="0"/>
              <a:t>gradually</a:t>
            </a:r>
            <a:r>
              <a:rPr lang="pl-PL" sz="1600" dirty="0" smtClean="0"/>
              <a:t> </a:t>
            </a:r>
            <a:r>
              <a:rPr lang="pl-PL" sz="1600" dirty="0" err="1" smtClean="0"/>
              <a:t>substitute</a:t>
            </a:r>
            <a:r>
              <a:rPr lang="pl-PL" sz="1600" dirty="0" smtClean="0"/>
              <a:t> </a:t>
            </a:r>
            <a:r>
              <a:rPr lang="pl-PL" sz="1600" dirty="0" err="1" smtClean="0"/>
              <a:t>traditional</a:t>
            </a:r>
            <a:r>
              <a:rPr lang="pl-PL" sz="1600" dirty="0" smtClean="0"/>
              <a:t> food </a:t>
            </a:r>
            <a:r>
              <a:rPr lang="pl-PL" sz="1600" dirty="0" err="1" smtClean="0"/>
              <a:t>wholeselling</a:t>
            </a:r>
            <a:r>
              <a:rPr lang="pl-PL" sz="1600" dirty="0" smtClean="0"/>
              <a:t> (34 </a:t>
            </a:r>
            <a:r>
              <a:rPr lang="pl-PL" sz="1600" dirty="0" err="1" smtClean="0"/>
              <a:t>markets</a:t>
            </a:r>
            <a:r>
              <a:rPr lang="pl-PL" sz="1600" dirty="0" smtClean="0"/>
              <a:t> and </a:t>
            </a:r>
            <a:r>
              <a:rPr lang="pl-PL" sz="1600" dirty="0" err="1" smtClean="0"/>
              <a:t>good</a:t>
            </a:r>
            <a:r>
              <a:rPr lang="pl-PL" sz="1600" dirty="0" smtClean="0"/>
              <a:t> </a:t>
            </a:r>
            <a:r>
              <a:rPr lang="pl-PL" sz="1600" dirty="0" err="1" smtClean="0"/>
              <a:t>prospects</a:t>
            </a:r>
            <a:r>
              <a:rPr lang="pl-PL" sz="1600" dirty="0" smtClean="0"/>
              <a:t> for the </a:t>
            </a:r>
            <a:r>
              <a:rPr lang="pl-PL" sz="1600" dirty="0" err="1" smtClean="0"/>
              <a:t>future</a:t>
            </a:r>
            <a:r>
              <a:rPr lang="pl-PL" sz="1600" dirty="0" smtClean="0"/>
              <a:t>)</a:t>
            </a:r>
          </a:p>
          <a:p>
            <a:r>
              <a:rPr lang="pl-PL" sz="1600" dirty="0" err="1" smtClean="0"/>
              <a:t>They</a:t>
            </a:r>
            <a:r>
              <a:rPr lang="pl-PL" sz="1600" dirty="0" smtClean="0"/>
              <a:t> </a:t>
            </a:r>
            <a:r>
              <a:rPr lang="pl-PL" sz="1600" dirty="0" err="1" smtClean="0"/>
              <a:t>offer</a:t>
            </a:r>
            <a:r>
              <a:rPr lang="pl-PL" sz="1600" dirty="0" smtClean="0"/>
              <a:t> </a:t>
            </a:r>
            <a:r>
              <a:rPr lang="pl-PL" sz="1600" dirty="0" err="1" smtClean="0"/>
              <a:t>their</a:t>
            </a:r>
            <a:r>
              <a:rPr lang="pl-PL" sz="1600" dirty="0" smtClean="0"/>
              <a:t> </a:t>
            </a:r>
            <a:r>
              <a:rPr lang="pl-PL" sz="1600" dirty="0" err="1" smtClean="0"/>
              <a:t>wholesale</a:t>
            </a:r>
            <a:r>
              <a:rPr lang="pl-PL" sz="1600" dirty="0" smtClean="0"/>
              <a:t> service on </a:t>
            </a:r>
            <a:r>
              <a:rPr lang="pl-PL" sz="1600" dirty="0" err="1" smtClean="0"/>
              <a:t>their</a:t>
            </a:r>
            <a:r>
              <a:rPr lang="pl-PL" sz="1600" dirty="0" smtClean="0"/>
              <a:t> </a:t>
            </a:r>
            <a:r>
              <a:rPr lang="pl-PL" sz="1600" dirty="0" err="1" smtClean="0"/>
              <a:t>own</a:t>
            </a:r>
            <a:r>
              <a:rPr lang="pl-PL" sz="1600" dirty="0" smtClean="0"/>
              <a:t> but </a:t>
            </a:r>
            <a:r>
              <a:rPr lang="pl-PL" sz="1600" dirty="0" err="1" smtClean="0"/>
              <a:t>absorb</a:t>
            </a:r>
            <a:r>
              <a:rPr lang="pl-PL" sz="1600" dirty="0" smtClean="0"/>
              <a:t> </a:t>
            </a:r>
            <a:r>
              <a:rPr lang="pl-PL" sz="1600" dirty="0" err="1" smtClean="0"/>
              <a:t>whosalers</a:t>
            </a:r>
            <a:r>
              <a:rPr lang="pl-PL" sz="1600" dirty="0" smtClean="0"/>
              <a:t> from </a:t>
            </a:r>
            <a:r>
              <a:rPr lang="pl-PL" sz="1600" dirty="0" err="1" smtClean="0"/>
              <a:t>outside</a:t>
            </a:r>
            <a:r>
              <a:rPr lang="pl-PL" sz="1600" dirty="0" smtClean="0"/>
              <a:t>, </a:t>
            </a:r>
            <a:r>
              <a:rPr lang="pl-PL" sz="1600" dirty="0" err="1" smtClean="0"/>
              <a:t>either</a:t>
            </a:r>
            <a:r>
              <a:rPr lang="pl-PL" sz="1600" dirty="0" smtClean="0"/>
              <a:t> (</a:t>
            </a:r>
            <a:r>
              <a:rPr lang="pl-PL" sz="1600" dirty="0" err="1" smtClean="0"/>
              <a:t>chained</a:t>
            </a:r>
            <a:r>
              <a:rPr lang="pl-PL" sz="1600" dirty="0" smtClean="0"/>
              <a:t> stores, </a:t>
            </a:r>
            <a:r>
              <a:rPr lang="pl-PL" sz="1600" dirty="0" err="1" smtClean="0"/>
              <a:t>too</a:t>
            </a:r>
            <a:r>
              <a:rPr lang="pl-PL" sz="1600" dirty="0" smtClean="0"/>
              <a:t>)</a:t>
            </a:r>
          </a:p>
          <a:p>
            <a:r>
              <a:rPr lang="pl-PL" sz="1600" dirty="0" err="1" smtClean="0"/>
              <a:t>They</a:t>
            </a:r>
            <a:r>
              <a:rPr lang="pl-PL" sz="1600" dirty="0" smtClean="0"/>
              <a:t> </a:t>
            </a:r>
            <a:r>
              <a:rPr lang="pl-PL" sz="1600" dirty="0" err="1" smtClean="0"/>
              <a:t>have</a:t>
            </a:r>
            <a:r>
              <a:rPr lang="pl-PL" sz="1600" dirty="0" smtClean="0"/>
              <a:t> </a:t>
            </a:r>
            <a:r>
              <a:rPr lang="pl-PL" sz="1600" dirty="0" err="1" smtClean="0"/>
              <a:t>good</a:t>
            </a:r>
            <a:r>
              <a:rPr lang="pl-PL" sz="1600" dirty="0" smtClean="0"/>
              <a:t> </a:t>
            </a:r>
            <a:r>
              <a:rPr lang="pl-PL" sz="1600" dirty="0" err="1" smtClean="0"/>
              <a:t>competitive</a:t>
            </a:r>
            <a:r>
              <a:rPr lang="pl-PL" sz="1600" dirty="0" smtClean="0"/>
              <a:t> </a:t>
            </a:r>
            <a:r>
              <a:rPr lang="pl-PL" sz="1600" dirty="0" err="1" smtClean="0"/>
              <a:t>position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plethora</a:t>
            </a:r>
            <a:r>
              <a:rPr lang="pl-PL" sz="1600" dirty="0" smtClean="0"/>
              <a:t> of </a:t>
            </a:r>
            <a:r>
              <a:rPr lang="pl-PL" sz="1600" dirty="0" err="1" smtClean="0"/>
              <a:t>traditional</a:t>
            </a:r>
            <a:r>
              <a:rPr lang="pl-PL" sz="1600" dirty="0" smtClean="0"/>
              <a:t> stores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growing</a:t>
            </a:r>
            <a:r>
              <a:rPr lang="pl-PL" sz="1600" dirty="0" smtClean="0"/>
              <a:t> </a:t>
            </a:r>
            <a:r>
              <a:rPr lang="pl-PL" sz="1600" dirty="0" err="1" smtClean="0"/>
              <a:t>HOReCa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competition</a:t>
            </a:r>
            <a:r>
              <a:rPr lang="pl-PL" sz="1600" dirty="0" smtClean="0"/>
              <a:t> </a:t>
            </a:r>
            <a:r>
              <a:rPr lang="pl-PL" sz="1600" dirty="0" err="1" smtClean="0"/>
              <a:t>more</a:t>
            </a:r>
            <a:r>
              <a:rPr lang="pl-PL" sz="1600" dirty="0" smtClean="0"/>
              <a:t> and </a:t>
            </a:r>
            <a:r>
              <a:rPr lang="pl-PL" sz="1600" dirty="0" err="1" smtClean="0"/>
              <a:t>more</a:t>
            </a:r>
            <a:r>
              <a:rPr lang="pl-PL" sz="1600" dirty="0" smtClean="0"/>
              <a:t> </a:t>
            </a:r>
            <a:r>
              <a:rPr lang="pl-PL" sz="1600" dirty="0" err="1" smtClean="0"/>
              <a:t>leant</a:t>
            </a:r>
            <a:r>
              <a:rPr lang="pl-PL" sz="1600" dirty="0" smtClean="0"/>
              <a:t> on </a:t>
            </a:r>
            <a:r>
              <a:rPr lang="pl-PL" sz="1600" dirty="0" err="1" smtClean="0"/>
              <a:t>quality</a:t>
            </a:r>
            <a:r>
              <a:rPr lang="pl-PL" sz="1600" dirty="0" smtClean="0"/>
              <a:t> and </a:t>
            </a:r>
            <a:r>
              <a:rPr lang="pl-PL" sz="1600" dirty="0" err="1" smtClean="0"/>
              <a:t>short</a:t>
            </a:r>
            <a:r>
              <a:rPr lang="pl-PL" sz="1600" dirty="0" smtClean="0"/>
              <a:t> </a:t>
            </a:r>
            <a:r>
              <a:rPr lang="pl-PL" sz="1600" dirty="0" err="1" smtClean="0"/>
              <a:t>delivery</a:t>
            </a:r>
            <a:r>
              <a:rPr lang="pl-PL" sz="1600" dirty="0" smtClean="0"/>
              <a:t> </a:t>
            </a:r>
            <a:r>
              <a:rPr lang="pl-PL" sz="1600" dirty="0" err="1" smtClean="0"/>
              <a:t>chains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franchised</a:t>
            </a:r>
            <a:r>
              <a:rPr lang="pl-PL" sz="1600" dirty="0" smtClean="0"/>
              <a:t> stores, </a:t>
            </a:r>
            <a:r>
              <a:rPr lang="pl-PL" sz="1600" dirty="0" err="1" smtClean="0"/>
              <a:t>despite</a:t>
            </a:r>
            <a:r>
              <a:rPr lang="pl-PL" sz="1600" dirty="0" smtClean="0"/>
              <a:t> </a:t>
            </a:r>
            <a:r>
              <a:rPr lang="pl-PL" sz="1600" dirty="0" err="1" smtClean="0"/>
              <a:t>integration</a:t>
            </a:r>
            <a:r>
              <a:rPr lang="pl-PL" sz="1600" dirty="0" smtClean="0"/>
              <a:t>, </a:t>
            </a:r>
            <a:r>
              <a:rPr lang="pl-PL" sz="1600" dirty="0" err="1" smtClean="0"/>
              <a:t>are</a:t>
            </a:r>
            <a:r>
              <a:rPr lang="pl-PL" sz="1600" dirty="0" smtClean="0"/>
              <a:t> </a:t>
            </a:r>
            <a:r>
              <a:rPr lang="pl-PL" sz="1600" dirty="0" err="1" smtClean="0"/>
              <a:t>obliged</a:t>
            </a:r>
            <a:r>
              <a:rPr lang="pl-PL" sz="1600" dirty="0" smtClean="0"/>
              <a:t> to </a:t>
            </a:r>
            <a:r>
              <a:rPr lang="pl-PL" sz="1600" dirty="0" err="1" smtClean="0"/>
              <a:t>sell</a:t>
            </a:r>
            <a:r>
              <a:rPr lang="pl-PL" sz="1600" dirty="0" smtClean="0"/>
              <a:t> „</a:t>
            </a:r>
            <a:r>
              <a:rPr lang="pl-PL" sz="1600" dirty="0" err="1" smtClean="0"/>
              <a:t>greens</a:t>
            </a:r>
            <a:r>
              <a:rPr lang="pl-PL" sz="1600" dirty="0" smtClean="0"/>
              <a:t>” as </a:t>
            </a:r>
            <a:r>
              <a:rPr lang="pl-PL" sz="1600" dirty="0" err="1" smtClean="0"/>
              <a:t>fresh</a:t>
            </a:r>
            <a:r>
              <a:rPr lang="pl-PL" sz="1600" dirty="0" smtClean="0"/>
              <a:t> as </a:t>
            </a:r>
            <a:r>
              <a:rPr lang="pl-PL" sz="1600" dirty="0" err="1" smtClean="0"/>
              <a:t>possible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eco</a:t>
            </a:r>
            <a:r>
              <a:rPr lang="pl-PL" sz="1600" dirty="0" smtClean="0"/>
              <a:t>, </a:t>
            </a:r>
            <a:r>
              <a:rPr lang="pl-PL" sz="1600" dirty="0" err="1" smtClean="0"/>
              <a:t>regional</a:t>
            </a:r>
            <a:r>
              <a:rPr lang="pl-PL" sz="1600" dirty="0" smtClean="0"/>
              <a:t>, </a:t>
            </a:r>
            <a:r>
              <a:rPr lang="pl-PL" sz="1600" dirty="0" err="1" smtClean="0"/>
              <a:t>bio</a:t>
            </a:r>
            <a:r>
              <a:rPr lang="pl-PL" sz="1600" dirty="0" smtClean="0"/>
              <a:t>, </a:t>
            </a:r>
            <a:r>
              <a:rPr lang="pl-PL" sz="1600" dirty="0" err="1" smtClean="0"/>
              <a:t>other</a:t>
            </a:r>
            <a:r>
              <a:rPr lang="pl-PL" sz="1600" dirty="0" smtClean="0"/>
              <a:t>  extra-</a:t>
            </a:r>
            <a:r>
              <a:rPr lang="pl-PL" sz="1600" dirty="0" err="1" smtClean="0"/>
              <a:t>marked</a:t>
            </a:r>
            <a:r>
              <a:rPr lang="pl-PL" sz="1600" dirty="0" smtClean="0"/>
              <a:t> stores </a:t>
            </a:r>
            <a:r>
              <a:rPr lang="pl-PL" sz="1600" dirty="0" err="1" smtClean="0"/>
              <a:t>are</a:t>
            </a:r>
            <a:r>
              <a:rPr lang="pl-PL" sz="1600" dirty="0" smtClean="0"/>
              <a:t> in </a:t>
            </a:r>
            <a:r>
              <a:rPr lang="pl-PL" sz="1600" dirty="0" err="1" smtClean="0"/>
              <a:t>sway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chains</a:t>
            </a:r>
            <a:r>
              <a:rPr lang="pl-PL" sz="1600" dirty="0" smtClean="0"/>
              <a:t> by </a:t>
            </a:r>
            <a:r>
              <a:rPr lang="pl-PL" sz="1600" dirty="0" err="1" smtClean="0"/>
              <a:t>definition</a:t>
            </a:r>
            <a:r>
              <a:rPr lang="pl-PL" sz="1600" dirty="0" smtClean="0"/>
              <a:t> </a:t>
            </a:r>
            <a:r>
              <a:rPr lang="pl-PL" sz="1600" dirty="0" err="1" smtClean="0"/>
              <a:t>have</a:t>
            </a:r>
            <a:r>
              <a:rPr lang="pl-PL" sz="1600" dirty="0" smtClean="0"/>
              <a:t> problem with „</a:t>
            </a:r>
            <a:r>
              <a:rPr lang="pl-PL" sz="1600" dirty="0" err="1" smtClean="0"/>
              <a:t>very</a:t>
            </a:r>
            <a:r>
              <a:rPr lang="pl-PL" sz="1600" dirty="0" smtClean="0"/>
              <a:t> </a:t>
            </a:r>
            <a:r>
              <a:rPr lang="pl-PL" sz="1600" dirty="0" err="1" smtClean="0"/>
              <a:t>fresh</a:t>
            </a:r>
            <a:r>
              <a:rPr lang="pl-PL" sz="1600" dirty="0" smtClean="0"/>
              <a:t>” </a:t>
            </a:r>
            <a:r>
              <a:rPr lang="pl-PL" sz="1600" dirty="0" err="1" smtClean="0"/>
              <a:t>assortments</a:t>
            </a:r>
            <a:r>
              <a:rPr lang="pl-PL" sz="1600" dirty="0" smtClean="0"/>
              <a:t> (big </a:t>
            </a:r>
            <a:r>
              <a:rPr lang="pl-PL" sz="1600" dirty="0" err="1" smtClean="0"/>
              <a:t>scale</a:t>
            </a:r>
            <a:r>
              <a:rPr lang="pl-PL" sz="1600" dirty="0" smtClean="0"/>
              <a:t> </a:t>
            </a:r>
            <a:r>
              <a:rPr lang="pl-PL" sz="1600" dirty="0" err="1" smtClean="0"/>
              <a:t>does</a:t>
            </a:r>
            <a:r>
              <a:rPr lang="pl-PL" sz="1600" dirty="0" smtClean="0"/>
              <a:t> not </a:t>
            </a:r>
            <a:r>
              <a:rPr lang="pl-PL" sz="1600" dirty="0" err="1" smtClean="0"/>
              <a:t>favor</a:t>
            </a:r>
            <a:r>
              <a:rPr lang="pl-PL" sz="1600" dirty="0" smtClean="0"/>
              <a:t>           </a:t>
            </a:r>
            <a:r>
              <a:rPr lang="pl-PL" sz="1600" dirty="0" err="1" smtClean="0"/>
              <a:t>these</a:t>
            </a:r>
            <a:r>
              <a:rPr lang="pl-PL" sz="1600" dirty="0" smtClean="0"/>
              <a:t> </a:t>
            </a:r>
            <a:r>
              <a:rPr lang="pl-PL" sz="1600" dirty="0" err="1" smtClean="0"/>
              <a:t>categories</a:t>
            </a:r>
            <a:r>
              <a:rPr lang="pl-PL" sz="1600" dirty="0" smtClean="0"/>
              <a:t>)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time</a:t>
            </a:r>
            <a:r>
              <a:rPr lang="pl-PL" sz="1600" dirty="0" smtClean="0"/>
              <a:t> to start </a:t>
            </a:r>
            <a:r>
              <a:rPr lang="pl-PL" sz="1600" dirty="0" err="1" smtClean="0"/>
              <a:t>retail</a:t>
            </a:r>
            <a:r>
              <a:rPr lang="pl-PL" sz="1600" dirty="0" smtClean="0"/>
              <a:t> </a:t>
            </a:r>
            <a:r>
              <a:rPr lang="pl-PL" sz="1600" dirty="0" err="1" smtClean="0"/>
              <a:t>integration</a:t>
            </a:r>
            <a:r>
              <a:rPr lang="pl-PL" sz="1600" dirty="0" smtClean="0"/>
              <a:t> </a:t>
            </a:r>
            <a:r>
              <a:rPr lang="pl-PL" sz="1600" dirty="0" err="1" smtClean="0"/>
              <a:t>is</a:t>
            </a:r>
            <a:r>
              <a:rPr lang="pl-PL" sz="1600" dirty="0" smtClean="0"/>
              <a:t> </a:t>
            </a:r>
            <a:r>
              <a:rPr lang="pl-PL" sz="1600" dirty="0" err="1" smtClean="0"/>
              <a:t>comming</a:t>
            </a:r>
            <a:r>
              <a:rPr lang="pl-PL" sz="1600" dirty="0" smtClean="0"/>
              <a:t> </a:t>
            </a:r>
            <a:r>
              <a:rPr lang="pl-PL" sz="1600" dirty="0" err="1" smtClean="0"/>
              <a:t>up</a:t>
            </a:r>
            <a:r>
              <a:rPr lang="pl-PL" sz="1600" dirty="0" smtClean="0"/>
              <a:t> (</a:t>
            </a:r>
            <a:r>
              <a:rPr lang="pl-PL" sz="1600" dirty="0" err="1" smtClean="0"/>
              <a:t>specialized</a:t>
            </a:r>
            <a:r>
              <a:rPr lang="pl-PL" sz="1600" dirty="0" smtClean="0"/>
              <a:t> stores, </a:t>
            </a:r>
            <a:r>
              <a:rPr lang="pl-PL" sz="1600" dirty="0" err="1" smtClean="0"/>
              <a:t>collonial</a:t>
            </a:r>
            <a:r>
              <a:rPr lang="pl-PL" sz="1600" dirty="0" smtClean="0"/>
              <a:t> </a:t>
            </a:r>
            <a:r>
              <a:rPr lang="pl-PL" sz="1600" dirty="0" err="1" smtClean="0"/>
              <a:t>goods</a:t>
            </a:r>
            <a:r>
              <a:rPr lang="pl-PL" sz="1600" dirty="0" smtClean="0"/>
              <a:t>, </a:t>
            </a:r>
            <a:r>
              <a:rPr lang="pl-PL" sz="1600" dirty="0" err="1" smtClean="0"/>
              <a:t>etc</a:t>
            </a:r>
            <a:r>
              <a:rPr lang="pl-PL" sz="1600" dirty="0" smtClean="0"/>
              <a:t>):   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 </a:t>
            </a:r>
            <a:r>
              <a:rPr lang="pl-PL" sz="1600" dirty="0" err="1" smtClean="0"/>
              <a:t>deconcentration</a:t>
            </a:r>
            <a:r>
              <a:rPr lang="pl-PL" sz="1600" dirty="0" smtClean="0"/>
              <a:t> of </a:t>
            </a:r>
            <a:r>
              <a:rPr lang="pl-PL" sz="1600" dirty="0" err="1" smtClean="0"/>
              <a:t>suppliers</a:t>
            </a:r>
            <a:r>
              <a:rPr lang="pl-PL" sz="1600" dirty="0" smtClean="0"/>
              <a:t> </a:t>
            </a:r>
            <a:r>
              <a:rPr lang="pl-PL" sz="1600" dirty="0" err="1" smtClean="0"/>
              <a:t>raise</a:t>
            </a:r>
            <a:r>
              <a:rPr lang="pl-PL" sz="1600" dirty="0" smtClean="0"/>
              <a:t> the </a:t>
            </a:r>
            <a:r>
              <a:rPr lang="pl-PL" sz="1600" dirty="0" err="1" smtClean="0"/>
              <a:t>first</a:t>
            </a:r>
            <a:r>
              <a:rPr lang="pl-PL" sz="1600" dirty="0" smtClean="0"/>
              <a:t> problem but the </a:t>
            </a:r>
            <a:r>
              <a:rPr lang="pl-PL" sz="1600" dirty="0" err="1" smtClean="0"/>
              <a:t>second</a:t>
            </a:r>
            <a:r>
              <a:rPr lang="pl-PL" sz="1600" dirty="0" smtClean="0"/>
              <a:t> one </a:t>
            </a:r>
            <a:r>
              <a:rPr lang="pl-PL" sz="1600" dirty="0" err="1" smtClean="0"/>
              <a:t>is</a:t>
            </a:r>
            <a:r>
              <a:rPr lang="pl-PL" sz="1600" dirty="0" smtClean="0"/>
              <a:t>… 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 – </a:t>
            </a:r>
            <a:r>
              <a:rPr lang="pl-PL" sz="1600" dirty="0" err="1" smtClean="0"/>
              <a:t>create</a:t>
            </a:r>
            <a:r>
              <a:rPr lang="pl-PL" sz="1600" dirty="0" smtClean="0"/>
              <a:t> </a:t>
            </a:r>
            <a:r>
              <a:rPr lang="pl-PL" sz="1600" dirty="0" err="1" smtClean="0"/>
              <a:t>own</a:t>
            </a:r>
            <a:r>
              <a:rPr lang="pl-PL" sz="1600" dirty="0" smtClean="0"/>
              <a:t> </a:t>
            </a:r>
            <a:r>
              <a:rPr lang="pl-PL" sz="1600" dirty="0" err="1" smtClean="0"/>
              <a:t>retail</a:t>
            </a:r>
            <a:r>
              <a:rPr lang="pl-PL" sz="1600" dirty="0" smtClean="0"/>
              <a:t> </a:t>
            </a:r>
            <a:r>
              <a:rPr lang="pl-PL" sz="1600" dirty="0" err="1" smtClean="0"/>
              <a:t>recipients</a:t>
            </a:r>
            <a:r>
              <a:rPr lang="pl-PL" sz="1600" dirty="0" smtClean="0"/>
              <a:t> (</a:t>
            </a:r>
            <a:r>
              <a:rPr lang="pl-PL" sz="1600" dirty="0" err="1" smtClean="0"/>
              <a:t>franchise</a:t>
            </a:r>
            <a:r>
              <a:rPr lang="pl-PL" sz="1600" dirty="0" smtClean="0"/>
              <a:t> </a:t>
            </a:r>
            <a:r>
              <a:rPr lang="pl-PL" sz="1600" dirty="0" err="1" smtClean="0"/>
              <a:t>within</a:t>
            </a:r>
            <a:r>
              <a:rPr lang="pl-PL" sz="1600" dirty="0" smtClean="0"/>
              <a:t> joint </a:t>
            </a:r>
            <a:r>
              <a:rPr lang="pl-PL" sz="1600" dirty="0" err="1" smtClean="0"/>
              <a:t>ventures</a:t>
            </a:r>
            <a:r>
              <a:rPr lang="pl-PL" sz="1600" dirty="0" smtClean="0"/>
              <a:t>?) 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regional</a:t>
            </a:r>
            <a:r>
              <a:rPr lang="pl-PL" sz="1600" dirty="0" smtClean="0"/>
              <a:t> (CEE) </a:t>
            </a:r>
            <a:r>
              <a:rPr lang="pl-PL" sz="1600" dirty="0" err="1" smtClean="0"/>
              <a:t>markets</a:t>
            </a:r>
            <a:r>
              <a:rPr lang="pl-PL" sz="1600" dirty="0" smtClean="0"/>
              <a:t> </a:t>
            </a:r>
            <a:r>
              <a:rPr lang="pl-PL" sz="1600" dirty="0" err="1" smtClean="0"/>
              <a:t>need</a:t>
            </a:r>
            <a:r>
              <a:rPr lang="pl-PL" sz="1600" dirty="0" smtClean="0"/>
              <a:t> </a:t>
            </a:r>
            <a:r>
              <a:rPr lang="pl-PL" sz="1600" dirty="0" err="1" smtClean="0"/>
              <a:t>sourcing</a:t>
            </a:r>
            <a:r>
              <a:rPr lang="pl-PL" sz="1600" dirty="0" smtClean="0"/>
              <a:t> services and </a:t>
            </a:r>
            <a:r>
              <a:rPr lang="pl-PL" sz="1600" dirty="0" err="1" smtClean="0"/>
              <a:t>logistical</a:t>
            </a:r>
            <a:r>
              <a:rPr lang="pl-PL" sz="1600" dirty="0" smtClean="0"/>
              <a:t> </a:t>
            </a:r>
            <a:r>
              <a:rPr lang="pl-PL" sz="1600" dirty="0" err="1" smtClean="0"/>
              <a:t>storage</a:t>
            </a:r>
            <a:r>
              <a:rPr lang="pl-PL" sz="1600" dirty="0" smtClean="0"/>
              <a:t> </a:t>
            </a:r>
            <a:r>
              <a:rPr lang="pl-PL" sz="1600" dirty="0" err="1" smtClean="0"/>
              <a:t>facilities</a:t>
            </a:r>
            <a:r>
              <a:rPr lang="pl-PL" sz="1600" dirty="0" smtClean="0"/>
              <a:t> </a:t>
            </a:r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  - </a:t>
            </a:r>
            <a:r>
              <a:rPr lang="pl-PL" sz="1600" dirty="0" err="1" smtClean="0"/>
              <a:t>farmers</a:t>
            </a:r>
            <a:r>
              <a:rPr lang="pl-PL" sz="1600" dirty="0" smtClean="0"/>
              <a:t> and </a:t>
            </a:r>
            <a:r>
              <a:rPr lang="pl-PL" sz="1600" dirty="0" err="1" smtClean="0"/>
              <a:t>importers</a:t>
            </a:r>
            <a:r>
              <a:rPr lang="pl-PL" sz="1600" dirty="0" smtClean="0"/>
              <a:t> </a:t>
            </a:r>
            <a:r>
              <a:rPr lang="pl-PL" sz="1600" dirty="0" err="1" smtClean="0"/>
              <a:t>need</a:t>
            </a:r>
            <a:r>
              <a:rPr lang="pl-PL" sz="1600" dirty="0" smtClean="0"/>
              <a:t> cross-</a:t>
            </a:r>
            <a:r>
              <a:rPr lang="pl-PL" sz="1600" dirty="0" err="1" smtClean="0"/>
              <a:t>docking</a:t>
            </a:r>
            <a:r>
              <a:rPr lang="pl-PL" sz="1600" dirty="0" smtClean="0"/>
              <a:t> </a:t>
            </a:r>
            <a:r>
              <a:rPr lang="pl-PL" sz="1600" dirty="0" err="1" smtClean="0"/>
              <a:t>facilities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dirty="0" smtClean="0"/>
              <a:t> REMARK: </a:t>
            </a:r>
            <a:r>
              <a:rPr lang="pl-PL" sz="1600" dirty="0" err="1" smtClean="0"/>
              <a:t>information</a:t>
            </a:r>
            <a:r>
              <a:rPr lang="pl-PL" sz="1600" dirty="0" smtClean="0"/>
              <a:t> + </a:t>
            </a:r>
            <a:r>
              <a:rPr lang="pl-PL" sz="1600" dirty="0" err="1" smtClean="0"/>
              <a:t>promotion</a:t>
            </a:r>
            <a:r>
              <a:rPr lang="pl-PL" sz="1600" dirty="0" smtClean="0"/>
              <a:t> + </a:t>
            </a:r>
            <a:r>
              <a:rPr lang="pl-PL" sz="1600" dirty="0" err="1" smtClean="0"/>
              <a:t>investments</a:t>
            </a:r>
            <a:r>
              <a:rPr lang="pl-PL" sz="1600" dirty="0" smtClean="0"/>
              <a:t> </a:t>
            </a:r>
            <a:r>
              <a:rPr lang="pl-PL" sz="1600" dirty="0" err="1" smtClean="0"/>
              <a:t>support</a:t>
            </a:r>
            <a:r>
              <a:rPr lang="pl-PL" sz="1600" dirty="0" smtClean="0"/>
              <a:t> (PPP+EU </a:t>
            </a:r>
            <a:r>
              <a:rPr lang="pl-PL" sz="1600" dirty="0" err="1" smtClean="0"/>
              <a:t>funds</a:t>
            </a:r>
            <a:r>
              <a:rPr lang="pl-PL" sz="1600" dirty="0" smtClean="0"/>
              <a:t>); </a:t>
            </a:r>
            <a:r>
              <a:rPr lang="pl-PL" sz="1600" dirty="0" err="1" smtClean="0"/>
              <a:t>regional</a:t>
            </a:r>
            <a:r>
              <a:rPr lang="pl-PL" sz="1600" dirty="0" smtClean="0"/>
              <a:t> </a:t>
            </a:r>
            <a:r>
              <a:rPr lang="pl-PL" sz="1600" dirty="0" err="1" smtClean="0"/>
              <a:t>initiatives</a:t>
            </a:r>
            <a:r>
              <a:rPr lang="pl-PL" sz="1600" dirty="0" smtClean="0"/>
              <a:t> </a:t>
            </a:r>
            <a:r>
              <a:rPr lang="pl-PL" sz="1600" dirty="0" err="1" smtClean="0"/>
              <a:t>endowed</a:t>
            </a:r>
            <a:r>
              <a:rPr lang="pl-PL" sz="1600" dirty="0" smtClean="0"/>
              <a:t> with </a:t>
            </a:r>
            <a:r>
              <a:rPr lang="pl-PL" sz="1600" dirty="0" err="1" smtClean="0"/>
              <a:t>guaranties</a:t>
            </a:r>
            <a:r>
              <a:rPr lang="pl-PL" sz="1600" dirty="0" smtClean="0"/>
              <a:t>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139078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err="1" smtClean="0"/>
              <a:t>specifics</a:t>
            </a:r>
            <a:r>
              <a:rPr lang="pl-PL" dirty="0" smtClean="0"/>
              <a:t>: a resume’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pl-PL" dirty="0" err="1" smtClean="0"/>
              <a:t>Think</a:t>
            </a:r>
            <a:r>
              <a:rPr lang="pl-PL" dirty="0" smtClean="0"/>
              <a:t> East – </a:t>
            </a:r>
            <a:r>
              <a:rPr lang="pl-PL" dirty="0" err="1" smtClean="0"/>
              <a:t>act</a:t>
            </a:r>
            <a:r>
              <a:rPr lang="pl-PL" dirty="0" smtClean="0"/>
              <a:t> and </a:t>
            </a:r>
            <a:r>
              <a:rPr lang="pl-PL" dirty="0" err="1" smtClean="0"/>
              <a:t>exist</a:t>
            </a:r>
            <a:r>
              <a:rPr lang="pl-PL" dirty="0" smtClean="0"/>
              <a:t> West</a:t>
            </a:r>
          </a:p>
          <a:p>
            <a:r>
              <a:rPr lang="pl-PL" dirty="0" err="1" smtClean="0"/>
              <a:t>Flexibility</a:t>
            </a:r>
            <a:r>
              <a:rPr lang="pl-PL" dirty="0" smtClean="0"/>
              <a:t> of </a:t>
            </a:r>
            <a:r>
              <a:rPr lang="pl-PL" dirty="0" err="1" smtClean="0"/>
              <a:t>wholesale</a:t>
            </a:r>
            <a:r>
              <a:rPr lang="pl-PL" dirty="0" smtClean="0"/>
              <a:t> and </a:t>
            </a:r>
            <a:r>
              <a:rPr lang="pl-PL" dirty="0" err="1" smtClean="0"/>
              <a:t>retail</a:t>
            </a:r>
            <a:r>
              <a:rPr lang="pl-PL" dirty="0" smtClean="0"/>
              <a:t> (</a:t>
            </a:r>
            <a:r>
              <a:rPr lang="pl-PL" dirty="0" err="1" smtClean="0"/>
              <a:t>strategies</a:t>
            </a:r>
            <a:r>
              <a:rPr lang="pl-PL" dirty="0" smtClean="0"/>
              <a:t> and </a:t>
            </a:r>
            <a:r>
              <a:rPr lang="pl-PL" dirty="0" err="1" smtClean="0"/>
              <a:t>formats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Traditional</a:t>
            </a:r>
            <a:r>
              <a:rPr lang="pl-PL" dirty="0" smtClean="0"/>
              <a:t> trading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effective</a:t>
            </a:r>
            <a:r>
              <a:rPr lang="pl-PL" dirty="0" smtClean="0"/>
              <a:t> and </a:t>
            </a:r>
            <a:r>
              <a:rPr lang="pl-PL" dirty="0" err="1" smtClean="0"/>
              <a:t>integrated</a:t>
            </a:r>
            <a:r>
              <a:rPr lang="pl-PL" dirty="0" smtClean="0"/>
              <a:t> (market </a:t>
            </a:r>
            <a:r>
              <a:rPr lang="pl-PL" dirty="0" err="1" smtClean="0"/>
              <a:t>penetrability</a:t>
            </a:r>
            <a:r>
              <a:rPr lang="pl-PL" dirty="0" smtClean="0"/>
              <a:t> – </a:t>
            </a:r>
            <a:r>
              <a:rPr lang="pl-PL" dirty="0" err="1" smtClean="0"/>
              <a:t>think</a:t>
            </a:r>
            <a:r>
              <a:rPr lang="pl-PL" dirty="0" smtClean="0"/>
              <a:t> </a:t>
            </a:r>
            <a:r>
              <a:rPr lang="pl-PL" dirty="0" err="1" smtClean="0"/>
              <a:t>thoroughly</a:t>
            </a:r>
            <a:r>
              <a:rPr lang="pl-PL" dirty="0" smtClean="0"/>
              <a:t>, </a:t>
            </a:r>
            <a:r>
              <a:rPr lang="pl-PL" dirty="0" err="1" smtClean="0"/>
              <a:t>sell</a:t>
            </a:r>
            <a:r>
              <a:rPr lang="pl-PL" dirty="0" smtClean="0"/>
              <a:t> </a:t>
            </a:r>
            <a:r>
              <a:rPr lang="pl-PL" dirty="0" err="1" smtClean="0"/>
              <a:t>locally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Flexibility</a:t>
            </a:r>
            <a:r>
              <a:rPr lang="pl-PL" dirty="0" smtClean="0"/>
              <a:t> of </a:t>
            </a:r>
            <a:r>
              <a:rPr lang="pl-PL" dirty="0" err="1" smtClean="0"/>
              <a:t>formats</a:t>
            </a:r>
            <a:r>
              <a:rPr lang="pl-PL" dirty="0" smtClean="0"/>
              <a:t>/</a:t>
            </a:r>
            <a:r>
              <a:rPr lang="pl-PL" dirty="0" err="1" smtClean="0"/>
              <a:t>wide</a:t>
            </a:r>
            <a:r>
              <a:rPr lang="pl-PL" dirty="0" smtClean="0"/>
              <a:t> fan of choice for </a:t>
            </a:r>
            <a:r>
              <a:rPr lang="pl-PL" dirty="0" err="1" smtClean="0"/>
              <a:t>suppliers</a:t>
            </a:r>
            <a:endParaRPr lang="pl-PL" dirty="0" smtClean="0"/>
          </a:p>
          <a:p>
            <a:r>
              <a:rPr lang="pl-PL" dirty="0" err="1" smtClean="0"/>
              <a:t>Specific</a:t>
            </a:r>
            <a:r>
              <a:rPr lang="pl-PL" dirty="0" smtClean="0"/>
              <a:t> </a:t>
            </a:r>
            <a:r>
              <a:rPr lang="pl-PL" dirty="0" err="1" smtClean="0"/>
              <a:t>stage</a:t>
            </a:r>
            <a:r>
              <a:rPr lang="pl-PL" dirty="0" smtClean="0"/>
              <a:t> of market </a:t>
            </a:r>
            <a:r>
              <a:rPr lang="pl-PL" dirty="0" err="1" smtClean="0"/>
              <a:t>modernization</a:t>
            </a:r>
            <a:r>
              <a:rPr lang="pl-PL" dirty="0" smtClean="0"/>
              <a:t>: </a:t>
            </a:r>
            <a:r>
              <a:rPr lang="pl-PL" dirty="0" err="1" smtClean="0"/>
              <a:t>get</a:t>
            </a:r>
            <a:r>
              <a:rPr lang="pl-PL" dirty="0" smtClean="0"/>
              <a:t> </a:t>
            </a:r>
            <a:r>
              <a:rPr lang="pl-PL" dirty="0" err="1" smtClean="0"/>
              <a:t>integrated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die</a:t>
            </a:r>
            <a:endParaRPr lang="pl-PL" dirty="0" smtClean="0"/>
          </a:p>
          <a:p>
            <a:r>
              <a:rPr lang="pl-PL" dirty="0" err="1" smtClean="0"/>
              <a:t>Assortments</a:t>
            </a:r>
            <a:r>
              <a:rPr lang="pl-PL" dirty="0" smtClean="0"/>
              <a:t> </a:t>
            </a:r>
            <a:r>
              <a:rPr lang="pl-PL" dirty="0" err="1" smtClean="0"/>
              <a:t>refurbish</a:t>
            </a:r>
            <a:r>
              <a:rPr lang="pl-PL" dirty="0" smtClean="0"/>
              <a:t>: permanent </a:t>
            </a:r>
            <a:r>
              <a:rPr lang="pl-PL" dirty="0" err="1" smtClean="0"/>
              <a:t>chance</a:t>
            </a:r>
            <a:r>
              <a:rPr lang="pl-PL" dirty="0" smtClean="0"/>
              <a:t> to be </a:t>
            </a:r>
            <a:r>
              <a:rPr lang="pl-PL" dirty="0" err="1" smtClean="0"/>
              <a:t>taken</a:t>
            </a:r>
            <a:r>
              <a:rPr lang="pl-PL" dirty="0" smtClean="0"/>
              <a:t> by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suppliers</a:t>
            </a:r>
            <a:r>
              <a:rPr lang="pl-PL" dirty="0" smtClean="0"/>
              <a:t> </a:t>
            </a:r>
          </a:p>
          <a:p>
            <a:r>
              <a:rPr lang="pl-PL" dirty="0" smtClean="0"/>
              <a:t>Sales </a:t>
            </a:r>
            <a:r>
              <a:rPr lang="pl-PL" dirty="0" err="1" smtClean="0"/>
              <a:t>supporting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necessary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Competitive</a:t>
            </a:r>
            <a:r>
              <a:rPr lang="pl-PL" dirty="0" smtClean="0"/>
              <a:t> market-</a:t>
            </a:r>
            <a:r>
              <a:rPr lang="pl-PL" dirty="0" err="1" smtClean="0"/>
              <a:t>game</a:t>
            </a:r>
            <a:r>
              <a:rPr lang="pl-PL" dirty="0" smtClean="0"/>
              <a:t>: be </a:t>
            </a:r>
            <a:r>
              <a:rPr lang="pl-PL" dirty="0" err="1" smtClean="0"/>
              <a:t>different</a:t>
            </a:r>
            <a:r>
              <a:rPr lang="pl-PL" dirty="0" smtClean="0"/>
              <a:t> of </a:t>
            </a:r>
            <a:r>
              <a:rPr lang="pl-PL" dirty="0" err="1" smtClean="0"/>
              <a:t>disapear</a:t>
            </a:r>
            <a:r>
              <a:rPr lang="pl-PL" dirty="0" smtClean="0"/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23012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192</TotalTime>
  <Words>736</Words>
  <Application>Microsoft Office PowerPoint</Application>
  <PresentationFormat>Pokaz na ekranie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Kierownictwo</vt:lpstr>
      <vt:lpstr>The whosale’s role in contemporary Polish economy.    </vt:lpstr>
      <vt:lpstr>Basic wholesales formats in Poland</vt:lpstr>
      <vt:lpstr>What is Polish food-wholesale market like?</vt:lpstr>
      <vt:lpstr>Players in numbers</vt:lpstr>
      <vt:lpstr>Strategies to „chain-up” distribution markets  (opportunities for potential investors)</vt:lpstr>
      <vt:lpstr>Retailing counterparts</vt:lpstr>
      <vt:lpstr>Stores in numbers - selected data</vt:lpstr>
      <vt:lpstr>Where and how are the agricultural markets?</vt:lpstr>
      <vt:lpstr>Polish specifics: a resume’ </vt:lpstr>
      <vt:lpstr>The addenda…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whosale’s role in contemporary Polish economy.</dc:title>
  <dc:creator>Kowalski Ryszard</dc:creator>
  <cp:lastModifiedBy>Elżbieta Walczyńska</cp:lastModifiedBy>
  <cp:revision>18</cp:revision>
  <dcterms:created xsi:type="dcterms:W3CDTF">2012-05-23T14:54:26Z</dcterms:created>
  <dcterms:modified xsi:type="dcterms:W3CDTF">2012-08-15T17:38:15Z</dcterms:modified>
</cp:coreProperties>
</file>