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17" r:id="rId4"/>
    <p:sldId id="320" r:id="rId5"/>
    <p:sldId id="318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35" r:id="rId19"/>
    <p:sldId id="336" r:id="rId20"/>
    <p:sldId id="337" r:id="rId21"/>
    <p:sldId id="338" r:id="rId22"/>
    <p:sldId id="292" r:id="rId23"/>
    <p:sldId id="293" r:id="rId24"/>
    <p:sldId id="316" r:id="rId25"/>
    <p:sldId id="339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0066"/>
    <a:srgbClr val="663300"/>
    <a:srgbClr val="876CAC"/>
    <a:srgbClr val="003A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 autoAdjust="0"/>
    <p:restoredTop sz="94643" autoAdjust="0"/>
  </p:normalViewPr>
  <p:slideViewPr>
    <p:cSldViewPr>
      <p:cViewPr>
        <p:scale>
          <a:sx n="70" d="100"/>
          <a:sy n="70" d="100"/>
        </p:scale>
        <p:origin x="-2178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lade2013\0009_Ostalo\0320_predavanja_radionice_etc_2013\Kvantas_BG_2013\trgovina_spolj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1"/>
          <c:order val="0"/>
          <c:tx>
            <c:strRef>
              <c:f>ukupno!$B$2</c:f>
              <c:strCache>
                <c:ptCount val="1"/>
                <c:pt idx="0">
                  <c:v>Export 
(mil. EUR)</c:v>
                </c:pt>
              </c:strCache>
            </c:strRef>
          </c:tx>
          <c:spPr>
            <a:ln w="635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ukupno!$A$3:$A$10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ukupno!$B$3:$B$10</c:f>
              <c:numCache>
                <c:formatCode>#,##0</c:formatCode>
                <c:ptCount val="8"/>
                <c:pt idx="0">
                  <c:v>747</c:v>
                </c:pt>
                <c:pt idx="1">
                  <c:v>1011</c:v>
                </c:pt>
                <c:pt idx="2">
                  <c:v>1239</c:v>
                </c:pt>
                <c:pt idx="3">
                  <c:v>1286</c:v>
                </c:pt>
                <c:pt idx="4">
                  <c:v>1326</c:v>
                </c:pt>
                <c:pt idx="5">
                  <c:v>1700</c:v>
                </c:pt>
                <c:pt idx="6">
                  <c:v>1919</c:v>
                </c:pt>
                <c:pt idx="7">
                  <c:v>2090</c:v>
                </c:pt>
              </c:numCache>
            </c:numRef>
          </c:val>
        </c:ser>
        <c:ser>
          <c:idx val="2"/>
          <c:order val="1"/>
          <c:tx>
            <c:strRef>
              <c:f>ukupno!$C$2</c:f>
              <c:strCache>
                <c:ptCount val="1"/>
                <c:pt idx="0">
                  <c:v>Import  
(mil. EUR)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ukupno!$A$3:$A$10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ukupno!$C$3:$C$10</c:f>
              <c:numCache>
                <c:formatCode>#,##0</c:formatCode>
                <c:ptCount val="8"/>
                <c:pt idx="0">
                  <c:v>636</c:v>
                </c:pt>
                <c:pt idx="1">
                  <c:v>901</c:v>
                </c:pt>
                <c:pt idx="2">
                  <c:v>872</c:v>
                </c:pt>
                <c:pt idx="3">
                  <c:v>1017</c:v>
                </c:pt>
                <c:pt idx="4">
                  <c:v>969</c:v>
                </c:pt>
                <c:pt idx="5">
                  <c:v>881</c:v>
                </c:pt>
                <c:pt idx="6">
                  <c:v>1397.5</c:v>
                </c:pt>
                <c:pt idx="7">
                  <c:v>1095</c:v>
                </c:pt>
              </c:numCache>
            </c:numRef>
          </c:val>
        </c:ser>
        <c:marker val="1"/>
        <c:axId val="56293248"/>
        <c:axId val="56294784"/>
      </c:lineChart>
      <c:catAx>
        <c:axId val="56293248"/>
        <c:scaling>
          <c:orientation val="minMax"/>
        </c:scaling>
        <c:axPos val="b"/>
        <c:numFmt formatCode="General" sourceLinked="1"/>
        <c:tickLblPos val="nextTo"/>
        <c:crossAx val="56294784"/>
        <c:crosses val="autoZero"/>
        <c:auto val="1"/>
        <c:lblAlgn val="ctr"/>
        <c:lblOffset val="100"/>
      </c:catAx>
      <c:valAx>
        <c:axId val="56294784"/>
        <c:scaling>
          <c:orientation val="minMax"/>
        </c:scaling>
        <c:axPos val="l"/>
        <c:majorGridlines/>
        <c:numFmt formatCode="#,##0" sourceLinked="1"/>
        <c:tickLblPos val="nextTo"/>
        <c:crossAx val="56293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80818022747179"/>
          <c:y val="0.80054206765820934"/>
          <c:w val="0.7379389763779528"/>
          <c:h val="0.17168015456401284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davidniblack.com/templates/palm-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davidniblack.com/templates/palm-templat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DAE95-9AFC-45CD-92B9-C694BC00EBE5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DEF589-3E78-4071-8BBA-442BBF6106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leksandra\Aleksandra2012\brend\final%20brend\SOULFOOD_Srbija_Hrana_sa_dusom.wmv" TargetMode="Externa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851648" cy="2571768"/>
          </a:xfrm>
        </p:spPr>
        <p:txBody>
          <a:bodyPr>
            <a:normAutofit/>
          </a:bodyPr>
          <a:lstStyle/>
          <a:p>
            <a:r>
              <a:rPr lang="en-GB" dirty="0" smtClean="0">
                <a:ln w="1905">
                  <a:solidFill>
                    <a:srgbClr val="92D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Trade in agricultural and  food products – Republic of Serbia  </a:t>
            </a:r>
            <a:endParaRPr lang="en-US" dirty="0">
              <a:ln w="1905">
                <a:solidFill>
                  <a:srgbClr val="92D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5143512"/>
            <a:ext cx="6715172" cy="861150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Prof. Dr.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34" charset="0"/>
              </a:rPr>
              <a:t>Vlade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34" charset="0"/>
              </a:rPr>
              <a:t>Zari</a:t>
            </a:r>
            <a:r>
              <a:rPr lang="sr-Latn-CS" sz="1400" dirty="0" smtClean="0">
                <a:solidFill>
                  <a:schemeClr val="bg1"/>
                </a:solidFill>
                <a:latin typeface="Verdana" pitchFamily="34" charset="0"/>
              </a:rPr>
              <a:t>ć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itchFamily="34" charset="0"/>
              </a:rPr>
              <a:t>Univerzitet</a:t>
            </a:r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 u </a:t>
            </a:r>
            <a:r>
              <a:rPr lang="en-GB" sz="1400" dirty="0" err="1" smtClean="0">
                <a:solidFill>
                  <a:schemeClr val="bg1"/>
                </a:solidFill>
                <a:latin typeface="Verdana" pitchFamily="34" charset="0"/>
              </a:rPr>
              <a:t>Beogradu</a:t>
            </a:r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r-Latn-CS" sz="1400" dirty="0" smtClean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en-GB" sz="1400" dirty="0" err="1" smtClean="0">
                <a:solidFill>
                  <a:schemeClr val="bg1"/>
                </a:solidFill>
                <a:latin typeface="Verdana" pitchFamily="34" charset="0"/>
              </a:rPr>
              <a:t>Poljoprivredni</a:t>
            </a:r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itchFamily="34" charset="0"/>
              </a:rPr>
              <a:t>fakultet</a:t>
            </a:r>
            <a:endParaRPr lang="sr-Latn-C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sr-Latn-CS" sz="1400" u="sng" dirty="0" smtClean="0">
                <a:solidFill>
                  <a:schemeClr val="bg1"/>
                </a:solidFill>
                <a:latin typeface="Verdana" pitchFamily="34" charset="0"/>
              </a:rPr>
              <a:t>vzaric</a:t>
            </a:r>
            <a:r>
              <a:rPr lang="en-US" sz="1400" u="sng" dirty="0" smtClean="0">
                <a:solidFill>
                  <a:schemeClr val="bg1"/>
                </a:solidFill>
                <a:latin typeface="Verdana" pitchFamily="34" charset="0"/>
              </a:rPr>
              <a:t>@</a:t>
            </a:r>
            <a:r>
              <a:rPr lang="en-US" sz="1400" u="sng" dirty="0" err="1" smtClean="0">
                <a:solidFill>
                  <a:schemeClr val="bg1"/>
                </a:solidFill>
                <a:latin typeface="Verdana" pitchFamily="34" charset="0"/>
              </a:rPr>
              <a:t>agrif.bg.ac.rs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000240"/>
            <a:ext cx="6696744" cy="3816424"/>
          </a:xfrm>
        </p:spPr>
        <p:txBody>
          <a:bodyPr>
            <a:noAutofit/>
          </a:bodyPr>
          <a:lstStyle/>
          <a:p>
            <a:r>
              <a:rPr lang="en-US" sz="3200" dirty="0" smtClean="0"/>
              <a:t>  Increasing export and import </a:t>
            </a:r>
            <a:br>
              <a:rPr lang="en-US" sz="3200" dirty="0" smtClean="0"/>
            </a:br>
            <a:r>
              <a:rPr lang="en-US" sz="3200" dirty="0" smtClean="0"/>
              <a:t>  and positive trade balance   </a:t>
            </a:r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</a:t>
            </a:r>
            <a:endParaRPr lang="en-US" sz="36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27584" y="314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6" name="Picture 2" descr="http://4.bp.blogspot.com/-hgGABtDj7Ms/UUeXFWHJ6ZI/AAAAAAAAAGU/DAzTBvODYRc/s1600/Analysis-of-economic-and-trade-busi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846609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davidniblack.com/templates/palm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6624736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But …  </a:t>
            </a:r>
          </a:p>
          <a:p>
            <a:r>
              <a:rPr lang="en-US" sz="3200" dirty="0" smtClean="0"/>
              <a:t>Not favorable </a:t>
            </a:r>
            <a:r>
              <a:rPr lang="en-US" sz="3200" b="1" dirty="0" smtClean="0"/>
              <a:t>export</a:t>
            </a:r>
            <a:r>
              <a:rPr lang="en-US" sz="3200" dirty="0" smtClean="0"/>
              <a:t> structure</a:t>
            </a:r>
          </a:p>
          <a:p>
            <a:pPr>
              <a:buFontTx/>
              <a:buChar char="-"/>
            </a:pPr>
            <a:r>
              <a:rPr lang="en-US" sz="3200" dirty="0" smtClean="0"/>
              <a:t>75 % agricultural products </a:t>
            </a:r>
          </a:p>
          <a:p>
            <a:pPr>
              <a:buFontTx/>
              <a:buChar char="-"/>
            </a:pPr>
            <a:r>
              <a:rPr lang="en-US" sz="3200" dirty="0" smtClean="0"/>
              <a:t>25 % food   </a:t>
            </a:r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</a:t>
            </a:r>
            <a:endParaRPr lang="en-US" sz="3600" b="1" dirty="0"/>
          </a:p>
        </p:txBody>
      </p:sp>
      <p:pic>
        <p:nvPicPr>
          <p:cNvPr id="6" name="Picture 2" descr="http://4.bp.blogspot.com/-hgGABtDj7Ms/UUeXFWHJ6ZI/AAAAAAAAAGU/DAzTBvODYRc/s1600/Analysis-of-economic-and-trade-busi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846609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6624736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Import </a:t>
            </a:r>
          </a:p>
          <a:p>
            <a:pPr>
              <a:buFontTx/>
              <a:buChar char="-"/>
            </a:pPr>
            <a:r>
              <a:rPr lang="en-US" sz="3200" dirty="0" smtClean="0"/>
              <a:t>65 % agricultural products </a:t>
            </a:r>
          </a:p>
          <a:p>
            <a:pPr>
              <a:buFontTx/>
              <a:buChar char="-"/>
            </a:pPr>
            <a:r>
              <a:rPr lang="en-US" sz="3200" dirty="0" smtClean="0"/>
              <a:t>30 % food   </a:t>
            </a:r>
          </a:p>
          <a:p>
            <a:pPr>
              <a:buFontTx/>
              <a:buChar char="-"/>
            </a:pPr>
            <a:r>
              <a:rPr lang="en-GB" sz="3200" dirty="0" smtClean="0"/>
              <a:t>5 % fish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</a:t>
            </a:r>
            <a:endParaRPr lang="en-US" sz="3600" b="1" dirty="0"/>
          </a:p>
        </p:txBody>
      </p:sp>
      <p:pic>
        <p:nvPicPr>
          <p:cNvPr id="4" name="Picture 2" descr="http://4.bp.blogspot.com/-hgGABtDj7Ms/UUeXFWHJ6ZI/AAAAAAAAAGU/DAzTBvODYRc/s1600/Analysis-of-economic-and-trade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846609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770485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 Trade partners </a:t>
            </a:r>
          </a:p>
          <a:p>
            <a:r>
              <a:rPr lang="en-US" sz="3200" dirty="0" smtClean="0"/>
              <a:t> EU</a:t>
            </a:r>
          </a:p>
          <a:p>
            <a:r>
              <a:rPr lang="en-GB" sz="3200" dirty="0" smtClean="0"/>
              <a:t> </a:t>
            </a:r>
            <a:r>
              <a:rPr lang="en-GB" sz="3200" dirty="0" err="1" smtClean="0"/>
              <a:t>CEFTA</a:t>
            </a:r>
            <a:endParaRPr lang="en-GB" sz="3200" dirty="0" smtClean="0"/>
          </a:p>
          <a:p>
            <a:r>
              <a:rPr lang="en-GB" sz="3200" dirty="0" smtClean="0"/>
              <a:t> EFTA</a:t>
            </a:r>
          </a:p>
          <a:p>
            <a:r>
              <a:rPr lang="en-GB" sz="3200" dirty="0" smtClean="0"/>
              <a:t> Bilateral agreements </a:t>
            </a:r>
            <a:br>
              <a:rPr lang="en-GB" sz="3200" dirty="0" smtClean="0"/>
            </a:br>
            <a:r>
              <a:rPr lang="en-GB" sz="3200" dirty="0" smtClean="0"/>
              <a:t> </a:t>
            </a:r>
            <a:r>
              <a:rPr lang="en-US" sz="3200" dirty="0" smtClean="0"/>
              <a:t>–  Russia, Belarus, Kazakhstan, </a:t>
            </a:r>
            <a:br>
              <a:rPr lang="en-US" sz="3200" dirty="0" smtClean="0"/>
            </a:br>
            <a:r>
              <a:rPr lang="en-US" sz="3200" dirty="0" smtClean="0"/>
              <a:t> –  Turkey, USA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</a:t>
            </a:r>
            <a:endParaRPr lang="en-US" sz="3600" b="1" dirty="0"/>
          </a:p>
        </p:txBody>
      </p:sp>
      <p:pic>
        <p:nvPicPr>
          <p:cNvPr id="4" name="Picture 2" descr="http://4.bp.blogspot.com/-hgGABtDj7Ms/UUeXFWHJ6ZI/AAAAAAAAAGU/DAzTBvODYRc/s1600/Analysis-of-economic-and-trade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846609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770485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571480"/>
            <a:ext cx="7924286" cy="80633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27" r="4614"/>
          <a:stretch>
            <a:fillRect/>
          </a:stretch>
        </p:blipFill>
        <p:spPr bwMode="auto">
          <a:xfrm>
            <a:off x="4643438" y="2214554"/>
            <a:ext cx="4214842" cy="27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937" r="4750"/>
          <a:stretch>
            <a:fillRect/>
          </a:stretch>
        </p:blipFill>
        <p:spPr bwMode="auto">
          <a:xfrm>
            <a:off x="357158" y="2214554"/>
            <a:ext cx="3929090" cy="27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</p:spPr>
        <p:txBody>
          <a:bodyPr>
            <a:noAutofit/>
          </a:bodyPr>
          <a:lstStyle/>
          <a:p>
            <a:r>
              <a:rPr lang="en-US" sz="3200" dirty="0" smtClean="0"/>
              <a:t>Average of trade volume (2005-2010) 958 mil. €</a:t>
            </a:r>
            <a:endParaRPr lang="en-GB" sz="3200" dirty="0" smtClean="0"/>
          </a:p>
          <a:p>
            <a:r>
              <a:rPr lang="en-GB" sz="3200" dirty="0" smtClean="0"/>
              <a:t>Average</a:t>
            </a:r>
            <a:r>
              <a:rPr lang="es-ES" sz="3200" dirty="0" smtClean="0"/>
              <a:t> surplus (2005 –2010) 183 mil. €</a:t>
            </a:r>
          </a:p>
          <a:p>
            <a:r>
              <a:rPr lang="en-GB" sz="3200" dirty="0" smtClean="0"/>
              <a:t> </a:t>
            </a:r>
            <a:r>
              <a:rPr lang="en-US" sz="3200" dirty="0" smtClean="0"/>
              <a:t>Trade max (2010)  1,180 mil. €</a:t>
            </a:r>
          </a:p>
          <a:p>
            <a:r>
              <a:rPr lang="en-US" sz="3200" dirty="0" smtClean="0"/>
              <a:t> Export max (2010) 821 mil. € </a:t>
            </a:r>
          </a:p>
          <a:p>
            <a:r>
              <a:rPr lang="en-US" sz="3200" dirty="0" smtClean="0"/>
              <a:t> Surplus 462 mil. €</a:t>
            </a:r>
          </a:p>
          <a:p>
            <a:r>
              <a:rPr lang="en-US" sz="3200" dirty="0" smtClean="0"/>
              <a:t>Import max (2008) 465 mil € </a:t>
            </a:r>
          </a:p>
          <a:p>
            <a:r>
              <a:rPr lang="en-GB" sz="3200" dirty="0" smtClean="0"/>
              <a:t>In 2010 in comparison to 2005, export increased by </a:t>
            </a:r>
            <a:r>
              <a:rPr lang="pl-PL" sz="3200" dirty="0" smtClean="0"/>
              <a:t>97%</a:t>
            </a:r>
            <a:r>
              <a:rPr lang="en-GB" sz="3200" dirty="0" smtClean="0"/>
              <a:t>and import by 11 </a:t>
            </a:r>
            <a:r>
              <a:rPr lang="pl-PL" sz="3200" dirty="0" smtClean="0"/>
              <a:t>%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> </a:t>
            </a:r>
            <a:r>
              <a:rPr lang="en-GB" sz="3200" dirty="0" smtClean="0">
                <a:sym typeface="Symbol"/>
              </a:rPr>
              <a:t> surplus 4,9 times.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79242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</a:t>
            </a:r>
            <a:r>
              <a:rPr lang="en-GB" sz="1800" b="1" dirty="0" smtClean="0"/>
              <a:t>EU the major trade partner  </a:t>
            </a:r>
            <a:endParaRPr lang="en-US" sz="18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79242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</a:t>
            </a:r>
            <a:r>
              <a:rPr lang="en-GB" sz="1800" b="1" dirty="0" smtClean="0"/>
              <a:t>EU the major trade partner, </a:t>
            </a:r>
            <a:r>
              <a:rPr lang="en-GB" sz="3600" b="1" dirty="0" smtClean="0">
                <a:solidFill>
                  <a:srgbClr val="FF0000"/>
                </a:solidFill>
              </a:rPr>
              <a:t>But ...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4086225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60032" y="1484784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 of primary products (94 %)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dirty="0" smtClean="0"/>
              <a:t>Food product (6 % export and 41 % import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 trade deficit is 6 time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export value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221088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 Export </a:t>
            </a:r>
            <a:r>
              <a:rPr lang="es-ES" sz="2000" dirty="0" smtClean="0"/>
              <a:t>€ / kg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(0,73 – 0,82)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UV Import </a:t>
            </a:r>
            <a:r>
              <a:rPr lang="es-ES" sz="2000" dirty="0" smtClean="0"/>
              <a:t>€ / kg </a:t>
            </a:r>
            <a:r>
              <a:rPr lang="en-US" sz="2000" smtClean="0"/>
              <a:t>(2,4 1– 2,70)</a:t>
            </a:r>
            <a:endParaRPr lang="en-US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000" dirty="0" smtClean="0">
                <a:sym typeface="Symbol"/>
              </a:rPr>
              <a:t> price competitive products!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000" dirty="0" smtClean="0">
                <a:sym typeface="Symbol"/>
              </a:rPr>
              <a:t>Quality !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000" dirty="0" smtClean="0">
                <a:sym typeface="Symbol"/>
              </a:rPr>
              <a:t>Technology ! </a:t>
            </a:r>
            <a:endParaRPr lang="en-US" sz="200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4488"/>
            <a:ext cx="8640960" cy="4810856"/>
          </a:xfrm>
        </p:spPr>
        <p:txBody>
          <a:bodyPr>
            <a:noAutofit/>
          </a:bodyPr>
          <a:lstStyle/>
          <a:p>
            <a:r>
              <a:rPr lang="en-GB" sz="2800" dirty="0" smtClean="0"/>
              <a:t>Low added value of – row material and semi manufactured products</a:t>
            </a:r>
          </a:p>
          <a:p>
            <a:r>
              <a:rPr lang="en-GB" sz="2800" dirty="0" smtClean="0"/>
              <a:t> Leading export products are crops </a:t>
            </a:r>
            <a:br>
              <a:rPr lang="en-GB" sz="2800" dirty="0" smtClean="0"/>
            </a:br>
            <a:r>
              <a:rPr lang="en-GB" sz="2800" dirty="0" smtClean="0"/>
              <a:t> and not animal  products </a:t>
            </a:r>
          </a:p>
          <a:p>
            <a:r>
              <a:rPr lang="en-GB" sz="2800" dirty="0" smtClean="0"/>
              <a:t> The main trade partners in export are </a:t>
            </a:r>
            <a:br>
              <a:rPr lang="en-GB" sz="2800" dirty="0" smtClean="0"/>
            </a:br>
            <a:r>
              <a:rPr lang="en-GB" sz="2800" dirty="0" smtClean="0"/>
              <a:t> Germany, Austria, Italy  </a:t>
            </a:r>
            <a:endParaRPr lang="es-ES" sz="2800" dirty="0" smtClean="0"/>
          </a:p>
          <a:p>
            <a:r>
              <a:rPr lang="en-GB" sz="2800" dirty="0" smtClean="0"/>
              <a:t> In import from EU prevail products </a:t>
            </a:r>
            <a:br>
              <a:rPr lang="en-GB" sz="2800" dirty="0" smtClean="0"/>
            </a:br>
            <a:r>
              <a:rPr lang="en-GB" sz="2800" dirty="0" smtClean="0"/>
              <a:t> with high technology content</a:t>
            </a:r>
          </a:p>
          <a:p>
            <a:r>
              <a:rPr lang="en-GB" sz="2800" dirty="0" smtClean="0"/>
              <a:t> The main trade partners in export are </a:t>
            </a:r>
            <a:br>
              <a:rPr lang="en-GB" sz="2800" dirty="0" smtClean="0"/>
            </a:br>
            <a:r>
              <a:rPr lang="en-GB" sz="2800" dirty="0" smtClean="0"/>
              <a:t> Germany, Austria, Greece </a:t>
            </a:r>
            <a:endParaRPr lang="en-US" sz="28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79242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</a:t>
            </a:r>
            <a:r>
              <a:rPr lang="en-GB" sz="2400" b="1" dirty="0" smtClean="0"/>
              <a:t>EU the major trade partner – </a:t>
            </a:r>
            <a:r>
              <a:rPr lang="en-GB" sz="3600" b="1" dirty="0" smtClean="0">
                <a:solidFill>
                  <a:srgbClr val="002060"/>
                </a:solidFill>
              </a:rPr>
              <a:t>EU 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0000FF"/>
                </a:solidFill>
              </a:rPr>
              <a:t>   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0166" y="548680"/>
            <a:ext cx="681965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Top 5 products group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57356" y="1628800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Export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Cereals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Fruits – frozen </a:t>
            </a: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Sugar and sugar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products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Fat and oil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Vegetables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3933056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noProof="0" dirty="0" smtClean="0"/>
              <a:t>Food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food supplement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Fruits</a:t>
            </a: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Cocoa 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GB" sz="2000" dirty="0" smtClean="0"/>
              <a:t>Products based on cereals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000" dirty="0" smtClean="0"/>
              <a:t>Fat and oil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http://www.photo-dictionary.com/photofiles/list/6772/8978cer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928"/>
            <a:ext cx="1500166" cy="1470735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R5Rt_1JNzR15iHS1DKqPICELTxD_OSRaHnuPHXO4DNvg0kfd3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95689"/>
            <a:ext cx="1500166" cy="1071570"/>
          </a:xfrm>
          <a:prstGeom prst="rect">
            <a:avLst/>
          </a:prstGeom>
          <a:noFill/>
        </p:spPr>
      </p:pic>
      <p:pic>
        <p:nvPicPr>
          <p:cNvPr id="9222" name="Picture 6" descr="http://www.tajagroproducts.com/images/Sugar-images/taj0Refined_Sugar_th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67258"/>
            <a:ext cx="1500166" cy="1093759"/>
          </a:xfrm>
          <a:prstGeom prst="rect">
            <a:avLst/>
          </a:prstGeom>
          <a:noFill/>
        </p:spPr>
      </p:pic>
      <p:pic>
        <p:nvPicPr>
          <p:cNvPr id="9224" name="Picture 8" descr="http://static.ddmcdn.com/gif/how-olive-oil-work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38828"/>
            <a:ext cx="1500166" cy="1247626"/>
          </a:xfrm>
          <a:prstGeom prst="rect">
            <a:avLst/>
          </a:prstGeom>
          <a:noFill/>
        </p:spPr>
      </p:pic>
      <p:pic>
        <p:nvPicPr>
          <p:cNvPr id="9226" name="Picture 10" descr="http://t3.gstatic.com/images?q=tbn:ANd9GcSDvKjYoJcQ_sd7jJvSaADlrBrLG9NfXR4GAWywZBL6dlse2x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786454"/>
            <a:ext cx="1500166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dirty="0" smtClean="0"/>
              <a:t>Conclusion the trade:  </a:t>
            </a:r>
          </a:p>
          <a:p>
            <a:pPr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	</a:t>
            </a:r>
            <a:r>
              <a:rPr lang="en-GB" sz="3600" dirty="0" smtClean="0">
                <a:solidFill>
                  <a:srgbClr val="FF0000"/>
                </a:solidFill>
              </a:rPr>
              <a:t>Increasing export dominated by products that are price competitive!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32656"/>
            <a:ext cx="792428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</a:t>
            </a:r>
            <a:endParaRPr lang="en-US" sz="3600" b="1" dirty="0"/>
          </a:p>
        </p:txBody>
      </p:sp>
      <p:pic>
        <p:nvPicPr>
          <p:cNvPr id="8194" name="Picture 2" descr="http://t2.gstatic.com/images?q=tbn:ANd9GcSIS9Ea1CMSe1e1kU1yhjG8P1caFD-ou97O2FuB_aHP5e888k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0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Content</a:t>
            </a:r>
            <a:r>
              <a:rPr lang="x-none" b="1" smtClean="0">
                <a:solidFill>
                  <a:srgbClr val="C00000"/>
                </a:solidFill>
              </a:rPr>
              <a:t>: 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43050"/>
            <a:ext cx="6635080" cy="38555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sr-Latn-CS" sz="2800" dirty="0" smtClean="0"/>
              <a:t> </a:t>
            </a:r>
            <a:r>
              <a:rPr lang="en-GB" sz="2800" dirty="0" smtClean="0"/>
              <a:t> Importance of the agricultural </a:t>
            </a:r>
            <a:br>
              <a:rPr lang="en-GB" sz="2800" dirty="0" smtClean="0"/>
            </a:br>
            <a:r>
              <a:rPr lang="en-GB" sz="2800" dirty="0" smtClean="0"/>
              <a:t>   and food sector</a:t>
            </a:r>
          </a:p>
          <a:p>
            <a:pPr>
              <a:buFont typeface="Wingdings" pitchFamily="2" charset="2"/>
              <a:buChar char="v"/>
            </a:pPr>
            <a:endParaRPr lang="x-none" sz="2800" dirty="0" smtClean="0"/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  Trade</a:t>
            </a:r>
          </a:p>
          <a:p>
            <a:pPr>
              <a:buFont typeface="Wingdings" pitchFamily="2" charset="2"/>
              <a:buChar char="v"/>
            </a:pPr>
            <a:endParaRPr lang="en-GB" sz="2800" dirty="0" smtClean="0"/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  Serbia food = Serbian Brand ? </a:t>
            </a:r>
          </a:p>
        </p:txBody>
      </p:sp>
    </p:spTree>
    <p:extLst>
      <p:ext uri="{BB962C8B-B14F-4D97-AF65-F5344CB8AC3E}">
        <p14:creationId xmlns="" xmlns:p14="http://schemas.microsoft.com/office/powerpoint/2010/main" val="3493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79242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wholesale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628800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3933056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Quantity – stable</a:t>
            </a:r>
          </a:p>
          <a:p>
            <a:r>
              <a:rPr lang="en-GB" dirty="0" smtClean="0"/>
              <a:t>Value – calculation method (estimation – quantity, quality, hours price movement)!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83206"/>
            <a:ext cx="5544616" cy="30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548680"/>
            <a:ext cx="79242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Trade – wholesale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628800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3933056"/>
            <a:ext cx="4032448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136904" cy="4896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2396" y="1357298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5272" y="5357826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320480" cy="43204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How to make a brand</a:t>
            </a:r>
            <a:r>
              <a:rPr lang="sr-Latn-CS" sz="36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4714876" y="428604"/>
            <a:ext cx="4429124" cy="28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upakovano vo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80178"/>
            <a:ext cx="4572000" cy="2877822"/>
          </a:xfrm>
          <a:prstGeom prst="rect">
            <a:avLst/>
          </a:prstGeom>
        </p:spPr>
      </p:pic>
      <p:pic>
        <p:nvPicPr>
          <p:cNvPr id="12" name="Picture 11" descr="upakovane vockice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572000" y="3950800"/>
            <a:ext cx="4572000" cy="2907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250613">
            <a:off x="4465598" y="3065981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88576"/>
            <a:ext cx="2448272" cy="30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95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27731" y="373740"/>
            <a:ext cx="778671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5400" b="1" dirty="0" smtClean="0">
                <a:solidFill>
                  <a:srgbClr val="CC0066"/>
                </a:solidFill>
                <a:latin typeface="Garamond" pitchFamily="18" charset="0"/>
              </a:rPr>
              <a:t>Brands</a:t>
            </a:r>
            <a:endParaRPr lang="sr-Latn-CS" sz="5400" b="1" dirty="0">
              <a:solidFill>
                <a:srgbClr val="CC0066"/>
              </a:solidFill>
              <a:latin typeface="Garamond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399" y="5486008"/>
            <a:ext cx="1342691" cy="116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803" y="5879763"/>
            <a:ext cx="2355848" cy="8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36667"/>
            <a:ext cx="2239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78" t="16055" r="10796" b="22047"/>
          <a:stretch>
            <a:fillRect/>
          </a:stretch>
        </p:blipFill>
        <p:spPr bwMode="auto">
          <a:xfrm>
            <a:off x="7095141" y="3138906"/>
            <a:ext cx="20256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821" y="1207039"/>
            <a:ext cx="154781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58" y="250187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3837" y="4347290"/>
            <a:ext cx="154781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4435" y="3051178"/>
            <a:ext cx="21597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72" y="113931"/>
            <a:ext cx="1370041" cy="16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8264" y="5649173"/>
            <a:ext cx="1605871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49" r="23837"/>
          <a:stretch>
            <a:fillRect/>
          </a:stretch>
        </p:blipFill>
        <p:spPr bwMode="auto">
          <a:xfrm>
            <a:off x="5570579" y="3434177"/>
            <a:ext cx="1785950" cy="13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761" y="1368262"/>
            <a:ext cx="2286006" cy="15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21429" b="35713"/>
          <a:stretch>
            <a:fillRect/>
          </a:stretch>
        </p:blipFill>
        <p:spPr bwMode="auto">
          <a:xfrm>
            <a:off x="5463438" y="2099942"/>
            <a:ext cx="20002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4" t="5509" r="17376" b="41346"/>
          <a:stretch/>
        </p:blipFill>
        <p:spPr bwMode="auto">
          <a:xfrm>
            <a:off x="312642" y="5090678"/>
            <a:ext cx="1962865" cy="14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1" y="2978653"/>
            <a:ext cx="2064245" cy="14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8" y="1368262"/>
            <a:ext cx="1444290" cy="10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62" t="27148" r="16162" b="24429"/>
          <a:stretch/>
        </p:blipFill>
        <p:spPr bwMode="auto">
          <a:xfrm>
            <a:off x="4706684" y="4765179"/>
            <a:ext cx="1513508" cy="8117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0" r="14804"/>
          <a:stretch/>
        </p:blipFill>
        <p:spPr bwMode="auto">
          <a:xfrm>
            <a:off x="2371877" y="4510185"/>
            <a:ext cx="1852258" cy="10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98" y="1878102"/>
            <a:ext cx="1933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2037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ULFOOD_Srbija_Hrana_sa_duso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861" y="-13614"/>
            <a:ext cx="9150861" cy="6871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71435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Serbia 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756349" cy="50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9144000" cy="685800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Small producers in Serbia! </a:t>
            </a:r>
            <a:r>
              <a:rPr lang="x-none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76872"/>
            <a:ext cx="7787208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28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644" t="15819" r="6780" b="11865"/>
          <a:stretch>
            <a:fillRect/>
          </a:stretch>
        </p:blipFill>
        <p:spPr bwMode="auto">
          <a:xfrm>
            <a:off x="179512" y="895492"/>
            <a:ext cx="4248472" cy="31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47414" t="39024" r="16379" b="6097"/>
          <a:stretch>
            <a:fillRect/>
          </a:stretch>
        </p:blipFill>
        <p:spPr bwMode="auto">
          <a:xfrm>
            <a:off x="4499992" y="2786742"/>
            <a:ext cx="4495477" cy="38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3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" y="0"/>
            <a:ext cx="9143999" cy="6857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9246" y="1124744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FFFFFF"/>
                </a:solidFill>
                <a:latin typeface="Algerian" pitchFamily="82" charset="0"/>
              </a:rPr>
              <a:t>Thanks </a:t>
            </a:r>
            <a:r>
              <a:rPr lang="x-none" sz="6000" b="1" smtClean="0">
                <a:solidFill>
                  <a:srgbClr val="FFFFFF"/>
                </a:solidFill>
                <a:latin typeface="Algerian" pitchFamily="82" charset="0"/>
              </a:rPr>
              <a:t>! </a:t>
            </a:r>
            <a:r>
              <a:rPr lang="x-none" sz="6000" b="1" dirty="0" smtClean="0">
                <a:solidFill>
                  <a:srgbClr val="FFFFFF"/>
                </a:solidFill>
                <a:latin typeface="Algerian" pitchFamily="82" charset="0"/>
              </a:rPr>
              <a:t>! !</a:t>
            </a:r>
            <a:endParaRPr lang="x-none" sz="6000" b="1" dirty="0">
              <a:solidFill>
                <a:srgbClr val="FFFF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14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535892" cy="3456384"/>
          </a:xfrm>
        </p:spPr>
        <p:txBody>
          <a:bodyPr>
            <a:noAutofit/>
          </a:bodyPr>
          <a:lstStyle/>
          <a:p>
            <a:r>
              <a:rPr lang="sr-Latn-CS" sz="3200" dirty="0" smtClean="0"/>
              <a:t> </a:t>
            </a:r>
            <a:r>
              <a:rPr lang="en-US" sz="3200" dirty="0" smtClean="0"/>
              <a:t>Contribution to the GDP / Structure </a:t>
            </a:r>
          </a:p>
          <a:p>
            <a:r>
              <a:rPr lang="en-GB" sz="3200" dirty="0" smtClean="0"/>
              <a:t> Employment </a:t>
            </a:r>
            <a:br>
              <a:rPr lang="en-GB" sz="3200" dirty="0" smtClean="0"/>
            </a:br>
            <a:r>
              <a:rPr lang="en-GB" sz="3200" dirty="0" smtClean="0"/>
              <a:t> and rural development  </a:t>
            </a:r>
          </a:p>
          <a:p>
            <a:r>
              <a:rPr lang="en-GB" sz="3200" dirty="0" smtClean="0"/>
              <a:t> Export </a:t>
            </a:r>
          </a:p>
          <a:p>
            <a:r>
              <a:rPr lang="en-GB" sz="3200" dirty="0" smtClean="0"/>
              <a:t> Brand </a:t>
            </a:r>
            <a:endParaRPr lang="x-none" sz="3200" dirty="0" smtClean="0"/>
          </a:p>
          <a:p>
            <a:endParaRPr lang="x-non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6624736" cy="3456384"/>
          </a:xfrm>
        </p:spPr>
        <p:txBody>
          <a:bodyPr>
            <a:noAutofit/>
          </a:bodyPr>
          <a:lstStyle/>
          <a:p>
            <a:r>
              <a:rPr lang="en-US" sz="3200" dirty="0" smtClean="0"/>
              <a:t>Agricultural production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70% crop production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30% animal production.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  <p:pic>
        <p:nvPicPr>
          <p:cNvPr id="22530" name="Picture 2" descr="http://canola.okstate.edu/images/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143372" cy="414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7992888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Crop production</a:t>
            </a:r>
          </a:p>
          <a:p>
            <a:r>
              <a:rPr lang="en-US" sz="3200" dirty="0" smtClean="0"/>
              <a:t> Changeable areas and yields </a:t>
            </a:r>
            <a:r>
              <a:rPr lang="en-US" sz="3200" dirty="0" smtClean="0">
                <a:sym typeface="Symbol"/>
              </a:rPr>
              <a:t> Volume </a:t>
            </a:r>
          </a:p>
          <a:p>
            <a:r>
              <a:rPr lang="en-GB" sz="3200" dirty="0" smtClean="0">
                <a:sym typeface="Symbol"/>
              </a:rPr>
              <a:t> Low average yields </a:t>
            </a:r>
          </a:p>
          <a:p>
            <a:r>
              <a:rPr lang="en-GB" sz="3200" dirty="0" smtClean="0">
                <a:sym typeface="Symbol"/>
              </a:rPr>
              <a:t> Larger number of semi-substantive farms </a:t>
            </a:r>
          </a:p>
          <a:p>
            <a:r>
              <a:rPr lang="en-GB" sz="3200" dirty="0" smtClean="0">
                <a:sym typeface="Symbol"/>
              </a:rPr>
              <a:t> Product quality! </a:t>
            </a:r>
            <a:endParaRPr lang="en-US" sz="3200" dirty="0" smtClean="0">
              <a:sym typeface="Symbo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Animal production</a:t>
            </a:r>
          </a:p>
          <a:p>
            <a:r>
              <a:rPr lang="en-US" sz="3200" dirty="0" smtClean="0"/>
              <a:t> Decreasing production volume </a:t>
            </a:r>
          </a:p>
          <a:p>
            <a:r>
              <a:rPr lang="en-US" sz="3200" dirty="0" smtClean="0"/>
              <a:t> Decreasing cattle number </a:t>
            </a:r>
          </a:p>
          <a:p>
            <a:r>
              <a:rPr lang="en-GB" sz="3200" dirty="0" smtClean="0"/>
              <a:t> Export of baby beef ... </a:t>
            </a:r>
          </a:p>
          <a:p>
            <a:r>
              <a:rPr lang="en-GB" sz="3200" dirty="0" smtClean="0"/>
              <a:t> Small number of companies that could export meat to the EU (products treated under high temperature) and just one dairy 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130" y="836712"/>
            <a:ext cx="7924286" cy="1163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Food industry – Strengths  </a:t>
            </a:r>
          </a:p>
          <a:p>
            <a:r>
              <a:rPr lang="en-US" sz="3200" dirty="0" smtClean="0"/>
              <a:t> Wide range of inputs made in Serbia   </a:t>
            </a:r>
          </a:p>
          <a:p>
            <a:r>
              <a:rPr lang="en-US" sz="3200" dirty="0" smtClean="0"/>
              <a:t> Market position in the region </a:t>
            </a:r>
            <a:br>
              <a:rPr lang="en-US" sz="3200" dirty="0" smtClean="0"/>
            </a:br>
            <a:r>
              <a:rPr lang="en-US" sz="3200" dirty="0" smtClean="0"/>
              <a:t> – good reputation</a:t>
            </a:r>
          </a:p>
          <a:p>
            <a:r>
              <a:rPr lang="en-US" sz="3200" dirty="0" smtClean="0"/>
              <a:t> High investment in the sector </a:t>
            </a:r>
            <a:br>
              <a:rPr lang="en-US" sz="3200" dirty="0" smtClean="0"/>
            </a:br>
            <a:r>
              <a:rPr lang="en-US" sz="3200" dirty="0" smtClean="0"/>
              <a:t> - foreign and Serbian companies </a:t>
            </a:r>
          </a:p>
          <a:p>
            <a:r>
              <a:rPr lang="en-GB" sz="3200" dirty="0" smtClean="0"/>
              <a:t> Privatisation process almost completed </a:t>
            </a:r>
            <a:endParaRPr lang="en-US" sz="3200" dirty="0" smtClean="0"/>
          </a:p>
          <a:p>
            <a:r>
              <a:rPr lang="en-GB" sz="3200" dirty="0" smtClean="0"/>
              <a:t> Investments in new products – confectioned of meat and berries</a:t>
            </a:r>
            <a:endParaRPr lang="vi-VN" sz="3200" dirty="0" smtClean="0"/>
          </a:p>
          <a:p>
            <a:r>
              <a:rPr lang="en-GB" sz="3200" dirty="0" smtClean="0"/>
              <a:t> Increasing product quality! 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32656"/>
            <a:ext cx="792428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Food industry – Weaknesses   </a:t>
            </a:r>
          </a:p>
          <a:p>
            <a:r>
              <a:rPr lang="en-GB" sz="3200" dirty="0" smtClean="0"/>
              <a:t> Obsolete technology </a:t>
            </a:r>
            <a:endParaRPr lang="en-US" sz="3200" dirty="0" smtClean="0"/>
          </a:p>
          <a:p>
            <a:r>
              <a:rPr lang="en-US" sz="3200" dirty="0" smtClean="0"/>
              <a:t> Low level of capacity use </a:t>
            </a:r>
            <a:r>
              <a:rPr lang="en-US" sz="3200" dirty="0" smtClean="0">
                <a:sym typeface="Symbol"/>
              </a:rPr>
              <a:t> Cost </a:t>
            </a:r>
            <a:endParaRPr lang="en-US" sz="3200" dirty="0" smtClean="0"/>
          </a:p>
          <a:p>
            <a:r>
              <a:rPr lang="en-GB" sz="3200" dirty="0" smtClean="0"/>
              <a:t> Some branches are not developed </a:t>
            </a:r>
            <a:br>
              <a:rPr lang="en-GB" sz="3200" dirty="0" smtClean="0"/>
            </a:br>
            <a:r>
              <a:rPr lang="en-GB" sz="3200" dirty="0" smtClean="0"/>
              <a:t>  </a:t>
            </a:r>
            <a:r>
              <a:rPr lang="en-US" sz="3200" dirty="0" smtClean="0">
                <a:sym typeface="Symbol"/>
              </a:rPr>
              <a:t> problems for the advanced companies!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SME</a:t>
            </a:r>
            <a:r>
              <a:rPr lang="en-US" sz="3200" dirty="0" smtClean="0"/>
              <a:t> face organizations and </a:t>
            </a:r>
            <a:br>
              <a:rPr lang="en-US" sz="3200" dirty="0" smtClean="0"/>
            </a:br>
            <a:r>
              <a:rPr lang="en-US" sz="3200" dirty="0" smtClean="0"/>
              <a:t> managerial problems – growth barriers!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32656"/>
            <a:ext cx="792428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eropitts-itcsa.com/main/backgrounds/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352928" cy="2357454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1400" dirty="0" smtClean="0"/>
              <a:t>Conclusion the sector:  </a:t>
            </a:r>
          </a:p>
          <a:p>
            <a:pPr algn="ctr">
              <a:buNone/>
            </a:pPr>
            <a:r>
              <a:rPr lang="en-GB" sz="3200" dirty="0" smtClean="0"/>
              <a:t>	</a:t>
            </a:r>
            <a:r>
              <a:rPr lang="en-GB" sz="3600" dirty="0" smtClean="0">
                <a:solidFill>
                  <a:srgbClr val="FF0000"/>
                </a:solidFill>
              </a:rPr>
              <a:t>Moderate sector efficiency and competitiveness especially on the international markets.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32656"/>
            <a:ext cx="792428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/>
              <a:t>Importance / Structure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648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1434</TotalTime>
  <Words>471</Words>
  <Application>Microsoft Office PowerPoint</Application>
  <PresentationFormat>Pokaz na ekranie (4:3)</PresentationFormat>
  <Paragraphs>135</Paragraphs>
  <Slides>26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Flow</vt:lpstr>
      <vt:lpstr>Trade in agricultural and  food products – Republic of Serbia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How to make a brand?</vt:lpstr>
      <vt:lpstr>Slajd 23</vt:lpstr>
      <vt:lpstr>Slajd 24</vt:lpstr>
      <vt:lpstr>Slajd 25</vt:lpstr>
      <vt:lpstr>Slajd 26</vt:lpstr>
    </vt:vector>
  </TitlesOfParts>
  <Company>Faculty of Agriculture / Belgrade - Zemun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Elżbieta Walczyńska</cp:lastModifiedBy>
  <cp:revision>514</cp:revision>
  <dcterms:created xsi:type="dcterms:W3CDTF">2012-12-04T09:13:37Z</dcterms:created>
  <dcterms:modified xsi:type="dcterms:W3CDTF">2013-05-05T11:34:12Z</dcterms:modified>
</cp:coreProperties>
</file>