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2" r:id="rId4"/>
    <p:sldId id="293" r:id="rId5"/>
    <p:sldId id="294" r:id="rId6"/>
    <p:sldId id="268" r:id="rId7"/>
    <p:sldId id="295" r:id="rId8"/>
    <p:sldId id="296" r:id="rId9"/>
    <p:sldId id="297" r:id="rId10"/>
    <p:sldId id="298" r:id="rId11"/>
    <p:sldId id="299" r:id="rId12"/>
    <p:sldId id="278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yura Szilvi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66" d="100"/>
          <a:sy n="66" d="100"/>
        </p:scale>
        <p:origin x="-120" y="-9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1.xlsx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8.5816847520925568E-2"/>
          <c:y val="0.24569061412184814"/>
          <c:w val="0.78589108910891092"/>
          <c:h val="0.61313868613138889"/>
        </c:manualLayout>
      </c:layout>
      <c:barChart>
        <c:barDir val="col"/>
        <c:grouping val="clustered"/>
        <c:ser>
          <c:idx val="1"/>
          <c:order val="0"/>
          <c:tx>
            <c:strRef>
              <c:f>Munka4!$C$5</c:f>
              <c:strCache>
                <c:ptCount val="1"/>
                <c:pt idx="0">
                  <c:v>Nagykereskedők</c:v>
                </c:pt>
              </c:strCache>
            </c:strRef>
          </c:tx>
          <c:spPr>
            <a:solidFill>
              <a:srgbClr val="993366"/>
            </a:solidFill>
            <a:ln w="12648">
              <a:solidFill>
                <a:srgbClr val="000000"/>
              </a:solidFill>
              <a:prstDash val="solid"/>
            </a:ln>
          </c:spPr>
          <c:cat>
            <c:numRef>
              <c:f>Munka4!$A$7:$A$17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Munka4!$C$7:$C$17</c:f>
              <c:numCache>
                <c:formatCode>General</c:formatCode>
                <c:ptCount val="11"/>
                <c:pt idx="0">
                  <c:v>191</c:v>
                </c:pt>
                <c:pt idx="1">
                  <c:v>230</c:v>
                </c:pt>
                <c:pt idx="2">
                  <c:v>237</c:v>
                </c:pt>
                <c:pt idx="3">
                  <c:v>212</c:v>
                </c:pt>
                <c:pt idx="4">
                  <c:v>230</c:v>
                </c:pt>
                <c:pt idx="5">
                  <c:v>228</c:v>
                </c:pt>
                <c:pt idx="6">
                  <c:v>215</c:v>
                </c:pt>
                <c:pt idx="7">
                  <c:v>217</c:v>
                </c:pt>
                <c:pt idx="8">
                  <c:v>228</c:v>
                </c:pt>
                <c:pt idx="9">
                  <c:v>188</c:v>
                </c:pt>
                <c:pt idx="10">
                  <c:v>175</c:v>
                </c:pt>
              </c:numCache>
            </c:numRef>
          </c:val>
        </c:ser>
        <c:ser>
          <c:idx val="0"/>
          <c:order val="1"/>
          <c:tx>
            <c:strRef>
              <c:f>Munka4!$B$5</c:f>
              <c:strCache>
                <c:ptCount val="1"/>
                <c:pt idx="0">
                  <c:v>Termelők</c:v>
                </c:pt>
              </c:strCache>
            </c:strRef>
          </c:tx>
          <c:spPr>
            <a:solidFill>
              <a:srgbClr val="9999FF"/>
            </a:solidFill>
            <a:ln w="12648">
              <a:solidFill>
                <a:srgbClr val="000000"/>
              </a:solidFill>
              <a:prstDash val="solid"/>
            </a:ln>
          </c:spPr>
          <c:cat>
            <c:numRef>
              <c:f>Munka4!$A$7:$A$17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Munka4!$B$7:$B$17</c:f>
              <c:numCache>
                <c:formatCode>General</c:formatCode>
                <c:ptCount val="11"/>
                <c:pt idx="0">
                  <c:v>205</c:v>
                </c:pt>
                <c:pt idx="1">
                  <c:v>214</c:v>
                </c:pt>
                <c:pt idx="2">
                  <c:v>229</c:v>
                </c:pt>
                <c:pt idx="3">
                  <c:v>213</c:v>
                </c:pt>
                <c:pt idx="4">
                  <c:v>202</c:v>
                </c:pt>
                <c:pt idx="5">
                  <c:v>194</c:v>
                </c:pt>
                <c:pt idx="6">
                  <c:v>191</c:v>
                </c:pt>
                <c:pt idx="7">
                  <c:v>198</c:v>
                </c:pt>
                <c:pt idx="8">
                  <c:v>182</c:v>
                </c:pt>
                <c:pt idx="9">
                  <c:v>230</c:v>
                </c:pt>
                <c:pt idx="10">
                  <c:v>227</c:v>
                </c:pt>
              </c:numCache>
            </c:numRef>
          </c:val>
        </c:ser>
        <c:axId val="70722688"/>
        <c:axId val="70724608"/>
      </c:barChart>
      <c:lineChart>
        <c:grouping val="standard"/>
        <c:ser>
          <c:idx val="2"/>
          <c:order val="2"/>
          <c:tx>
            <c:strRef>
              <c:f>Munka4!$D$5</c:f>
              <c:strCache>
                <c:ptCount val="1"/>
                <c:pt idx="0">
                  <c:v>összesen</c:v>
                </c:pt>
              </c:strCache>
            </c:strRef>
          </c:tx>
          <c:spPr>
            <a:ln w="25297">
              <a:solidFill>
                <a:srgbClr val="008000"/>
              </a:solidFill>
              <a:prstDash val="solid"/>
            </a:ln>
          </c:spPr>
          <c:marker>
            <c:symbol val="triangle"/>
            <c:size val="8"/>
            <c:spPr>
              <a:solidFill>
                <a:srgbClr val="0080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Munka4!$A$7:$A$17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Munka4!$D$7:$D$17</c:f>
              <c:numCache>
                <c:formatCode>General</c:formatCode>
                <c:ptCount val="11"/>
                <c:pt idx="0">
                  <c:v>396</c:v>
                </c:pt>
                <c:pt idx="1">
                  <c:v>444</c:v>
                </c:pt>
                <c:pt idx="2">
                  <c:v>466</c:v>
                </c:pt>
                <c:pt idx="3">
                  <c:v>425</c:v>
                </c:pt>
                <c:pt idx="4">
                  <c:v>432</c:v>
                </c:pt>
                <c:pt idx="5">
                  <c:v>422</c:v>
                </c:pt>
                <c:pt idx="6">
                  <c:v>411</c:v>
                </c:pt>
                <c:pt idx="7">
                  <c:v>415</c:v>
                </c:pt>
                <c:pt idx="8">
                  <c:v>410</c:v>
                </c:pt>
                <c:pt idx="9">
                  <c:v>418</c:v>
                </c:pt>
                <c:pt idx="10">
                  <c:v>402</c:v>
                </c:pt>
              </c:numCache>
            </c:numRef>
          </c:val>
        </c:ser>
        <c:marker val="1"/>
        <c:axId val="70722688"/>
        <c:axId val="70724608"/>
      </c:lineChart>
      <c:catAx>
        <c:axId val="70722688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0724608"/>
        <c:crosses val="autoZero"/>
        <c:lblAlgn val="ctr"/>
        <c:lblOffset val="100"/>
        <c:tickLblSkip val="1"/>
        <c:tickMarkSkip val="1"/>
      </c:catAx>
      <c:valAx>
        <c:axId val="7072460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99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800" dirty="0" smtClean="0"/>
                  <a:t>THOUSAND TONS</a:t>
                </a:r>
                <a:endParaRPr lang="hu-HU" sz="800" dirty="0"/>
              </a:p>
            </c:rich>
          </c:tx>
          <c:layout>
            <c:manualLayout>
              <c:xMode val="edge"/>
              <c:yMode val="edge"/>
              <c:x val="1.3613861386138675E-2"/>
              <c:y val="0.32846715328467352"/>
            </c:manualLayout>
          </c:layout>
          <c:spPr>
            <a:noFill/>
            <a:ln w="25297">
              <a:noFill/>
            </a:ln>
          </c:spPr>
        </c:title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0722688"/>
        <c:crosses val="autoZero"/>
        <c:crossBetween val="between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12648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093792193886212"/>
          <c:y val="9.7879282218597E-2"/>
          <c:w val="0.58455831080816367"/>
          <c:h val="7.0093383514662724E-2"/>
        </c:manualLayout>
      </c:layout>
      <c:spPr>
        <a:solidFill>
          <a:srgbClr val="FFFFFF"/>
        </a:solidFill>
        <a:ln w="3162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99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2"/>
</c:chartSpace>
</file>

<file path=ppt/diagrams/_rels/data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6D41AB-A244-423A-BEB5-7FF97B4B1687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CA1C78CC-73E8-4F3C-90A7-912673B5DE44}">
      <dgm:prSet custT="1"/>
      <dgm:spPr/>
      <dgm:t>
        <a:bodyPr/>
        <a:lstStyle/>
        <a:p>
          <a:pPr algn="l"/>
          <a:r>
            <a:rPr lang="hu-HU" sz="3200" dirty="0" smtClean="0"/>
            <a:t>THANK YOU FOR YOUR ATTENTION</a:t>
          </a:r>
          <a:endParaRPr lang="hu-HU" sz="3200" dirty="0"/>
        </a:p>
      </dgm:t>
    </dgm:pt>
    <dgm:pt modelId="{6C540EBB-50DE-4AC5-9C93-88406129C0FE}" type="parTrans" cxnId="{3F77D7CD-0477-406D-81CB-7321F03ACED2}">
      <dgm:prSet/>
      <dgm:spPr/>
      <dgm:t>
        <a:bodyPr/>
        <a:lstStyle/>
        <a:p>
          <a:endParaRPr lang="hu-HU"/>
        </a:p>
      </dgm:t>
    </dgm:pt>
    <dgm:pt modelId="{A254E46C-57D4-4826-9A5A-65B19080B876}" type="sibTrans" cxnId="{3F77D7CD-0477-406D-81CB-7321F03ACED2}">
      <dgm:prSet/>
      <dgm:spPr/>
      <dgm:t>
        <a:bodyPr/>
        <a:lstStyle/>
        <a:p>
          <a:endParaRPr lang="hu-HU"/>
        </a:p>
      </dgm:t>
    </dgm:pt>
    <dgm:pt modelId="{4A7EA199-7710-46D7-BAEE-51B487285549}">
      <dgm:prSet phldrT="[Szöveg]" custT="1"/>
      <dgm:spPr/>
      <dgm:t>
        <a:bodyPr/>
        <a:lstStyle/>
        <a:p>
          <a:r>
            <a:rPr lang="hu-HU" sz="1800" dirty="0" smtClean="0"/>
            <a:t>Kékedi Tibor </a:t>
          </a:r>
        </a:p>
        <a:p>
          <a:r>
            <a:rPr lang="hu-HU" sz="1800" dirty="0" err="1" smtClean="0"/>
            <a:t>managing</a:t>
          </a:r>
          <a:r>
            <a:rPr lang="hu-HU" sz="1800" dirty="0" smtClean="0"/>
            <a:t> </a:t>
          </a:r>
          <a:r>
            <a:rPr lang="hu-HU" sz="1800" dirty="0" err="1" smtClean="0"/>
            <a:t>director</a:t>
          </a:r>
          <a:endParaRPr lang="hu-HU" sz="1800" dirty="0"/>
        </a:p>
      </dgm:t>
    </dgm:pt>
    <dgm:pt modelId="{3E569A93-C675-4A18-BB14-05A9277480A4}" type="sibTrans" cxnId="{4C7D7A44-70DE-483F-A8FE-4ADEFB18BF6E}">
      <dgm:prSet/>
      <dgm:spPr/>
      <dgm:t>
        <a:bodyPr/>
        <a:lstStyle/>
        <a:p>
          <a:endParaRPr lang="hu-HU"/>
        </a:p>
      </dgm:t>
    </dgm:pt>
    <dgm:pt modelId="{15A41C4D-248F-44A4-86A1-B5EFC4AA088A}" type="parTrans" cxnId="{4C7D7A44-70DE-483F-A8FE-4ADEFB18BF6E}">
      <dgm:prSet/>
      <dgm:spPr/>
      <dgm:t>
        <a:bodyPr/>
        <a:lstStyle/>
        <a:p>
          <a:endParaRPr lang="hu-HU"/>
        </a:p>
      </dgm:t>
    </dgm:pt>
    <dgm:pt modelId="{C04C2CAC-282B-4285-951C-59ED22771DFD}" type="pres">
      <dgm:prSet presAssocID="{206D41AB-A244-423A-BEB5-7FF97B4B1687}" presName="diagram" presStyleCnt="0">
        <dgm:presLayoutVars>
          <dgm:dir/>
          <dgm:animLvl val="lvl"/>
          <dgm:resizeHandles val="exact"/>
        </dgm:presLayoutVars>
      </dgm:prSet>
      <dgm:spPr/>
    </dgm:pt>
    <dgm:pt modelId="{A7D436B3-CEB7-4155-B60F-ACC85D1DFF76}" type="pres">
      <dgm:prSet presAssocID="{4A7EA199-7710-46D7-BAEE-51B487285549}" presName="compNode" presStyleCnt="0"/>
      <dgm:spPr/>
    </dgm:pt>
    <dgm:pt modelId="{5529B489-BE28-44A6-9A9C-C632CC5704B5}" type="pres">
      <dgm:prSet presAssocID="{4A7EA199-7710-46D7-BAEE-51B487285549}" presName="childRect" presStyleLbl="bgAcc1" presStyleIdx="0" presStyleCnt="1" custScaleX="140401" custScaleY="38580" custLinFactNeighborX="-8387" custLinFactNeighborY="5047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FB59A7B-AA0B-46CF-A369-102F6E817D11}" type="pres">
      <dgm:prSet presAssocID="{4A7EA199-7710-46D7-BAEE-51B48728554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945B1C-6D02-48A0-B1A5-E02940CD5058}" type="pres">
      <dgm:prSet presAssocID="{4A7EA199-7710-46D7-BAEE-51B487285549}" presName="parentRect" presStyleLbl="alignNode1" presStyleIdx="0" presStyleCnt="1" custScaleX="95452" custScaleY="61454" custLinFactNeighborX="3456" custLinFactNeighborY="28535"/>
      <dgm:spPr/>
      <dgm:t>
        <a:bodyPr/>
        <a:lstStyle/>
        <a:p>
          <a:endParaRPr lang="hu-HU"/>
        </a:p>
      </dgm:t>
    </dgm:pt>
    <dgm:pt modelId="{56E60112-8B56-4118-A8F0-B4D57782197D}" type="pres">
      <dgm:prSet presAssocID="{4A7EA199-7710-46D7-BAEE-51B487285549}" presName="adorn" presStyleLbl="fgAccFollowNode1" presStyleIdx="0" presStyleCnt="1" custScaleX="239289" custScaleY="239289" custLinFactNeighborX="33354" custLinFactNeighborY="-13039"/>
      <dgm:spPr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 xmlns="">
                  <a14:imgLayer r:embed="rId2">
                    <a14:imgEffect>
                      <a14:saturation sat="10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xmlns="" id="0" name="" descr="C:\Users\kluczo\Desktop\Légifelvétel\_DSF0023.JPG"/>
        </a:ext>
      </dgm:extLst>
    </dgm:pt>
  </dgm:ptLst>
  <dgm:cxnLst>
    <dgm:cxn modelId="{4C7D7A44-70DE-483F-A8FE-4ADEFB18BF6E}" srcId="{206D41AB-A244-423A-BEB5-7FF97B4B1687}" destId="{4A7EA199-7710-46D7-BAEE-51B487285549}" srcOrd="0" destOrd="0" parTransId="{15A41C4D-248F-44A4-86A1-B5EFC4AA088A}" sibTransId="{3E569A93-C675-4A18-BB14-05A9277480A4}"/>
    <dgm:cxn modelId="{5E907FFE-42CD-4544-9A38-7A0834786122}" type="presOf" srcId="{4A7EA199-7710-46D7-BAEE-51B487285549}" destId="{4FB59A7B-AA0B-46CF-A369-102F6E817D11}" srcOrd="0" destOrd="0" presId="urn:microsoft.com/office/officeart/2005/8/layout/bList2#1"/>
    <dgm:cxn modelId="{3F77D7CD-0477-406D-81CB-7321F03ACED2}" srcId="{4A7EA199-7710-46D7-BAEE-51B487285549}" destId="{CA1C78CC-73E8-4F3C-90A7-912673B5DE44}" srcOrd="0" destOrd="0" parTransId="{6C540EBB-50DE-4AC5-9C93-88406129C0FE}" sibTransId="{A254E46C-57D4-4826-9A5A-65B19080B876}"/>
    <dgm:cxn modelId="{BCCBC8A9-CDC4-452C-BC6D-6753EA356953}" type="presOf" srcId="{CA1C78CC-73E8-4F3C-90A7-912673B5DE44}" destId="{5529B489-BE28-44A6-9A9C-C632CC5704B5}" srcOrd="0" destOrd="0" presId="urn:microsoft.com/office/officeart/2005/8/layout/bList2#1"/>
    <dgm:cxn modelId="{5E95EB07-4BD8-4DFE-8992-09252A787CC3}" type="presOf" srcId="{4A7EA199-7710-46D7-BAEE-51B487285549}" destId="{1E945B1C-6D02-48A0-B1A5-E02940CD5058}" srcOrd="1" destOrd="0" presId="urn:microsoft.com/office/officeart/2005/8/layout/bList2#1"/>
    <dgm:cxn modelId="{B94533FF-00DE-46F4-943E-953C88A198F5}" type="presOf" srcId="{206D41AB-A244-423A-BEB5-7FF97B4B1687}" destId="{C04C2CAC-282B-4285-951C-59ED22771DFD}" srcOrd="0" destOrd="0" presId="urn:microsoft.com/office/officeart/2005/8/layout/bList2#1"/>
    <dgm:cxn modelId="{B505A5B7-ADCA-4C36-B05D-385E590376EF}" type="presParOf" srcId="{C04C2CAC-282B-4285-951C-59ED22771DFD}" destId="{A7D436B3-CEB7-4155-B60F-ACC85D1DFF76}" srcOrd="0" destOrd="0" presId="urn:microsoft.com/office/officeart/2005/8/layout/bList2#1"/>
    <dgm:cxn modelId="{50EB5581-03F4-4ADB-8A62-5E6A82D8581A}" type="presParOf" srcId="{A7D436B3-CEB7-4155-B60F-ACC85D1DFF76}" destId="{5529B489-BE28-44A6-9A9C-C632CC5704B5}" srcOrd="0" destOrd="0" presId="urn:microsoft.com/office/officeart/2005/8/layout/bList2#1"/>
    <dgm:cxn modelId="{FE57B196-39C6-42BA-809E-08D6D5B973C5}" type="presParOf" srcId="{A7D436B3-CEB7-4155-B60F-ACC85D1DFF76}" destId="{4FB59A7B-AA0B-46CF-A369-102F6E817D11}" srcOrd="1" destOrd="0" presId="urn:microsoft.com/office/officeart/2005/8/layout/bList2#1"/>
    <dgm:cxn modelId="{A309920C-6FEC-4B63-89BB-D1FDCD8CB10C}" type="presParOf" srcId="{A7D436B3-CEB7-4155-B60F-ACC85D1DFF76}" destId="{1E945B1C-6D02-48A0-B1A5-E02940CD5058}" srcOrd="2" destOrd="0" presId="urn:microsoft.com/office/officeart/2005/8/layout/bList2#1"/>
    <dgm:cxn modelId="{4D45DAC8-A444-4214-9803-D56EC2A79259}" type="presParOf" srcId="{A7D436B3-CEB7-4155-B60F-ACC85D1DFF76}" destId="{56E60112-8B56-4118-A8F0-B4D57782197D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29B489-BE28-44A6-9A9C-C632CC5704B5}">
      <dsp:nvSpPr>
        <dsp:cNvPr id="0" name=""/>
        <dsp:cNvSpPr/>
      </dsp:nvSpPr>
      <dsp:spPr>
        <a:xfrm>
          <a:off x="112238" y="1944207"/>
          <a:ext cx="7223968" cy="148178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21920" rIns="40640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3200" kern="1200" dirty="0" smtClean="0"/>
            <a:t>THANK YOU FOR YOUR ATTENTION</a:t>
          </a:r>
          <a:endParaRPr lang="hu-HU" sz="3200" kern="1200" dirty="0"/>
        </a:p>
      </dsp:txBody>
      <dsp:txXfrm>
        <a:off x="112238" y="1944207"/>
        <a:ext cx="7223968" cy="1481785"/>
      </dsp:txXfrm>
    </dsp:sp>
    <dsp:sp modelId="{1E945B1C-6D02-48A0-B1A5-E02940CD5058}">
      <dsp:nvSpPr>
        <dsp:cNvPr id="0" name=""/>
        <dsp:cNvSpPr/>
      </dsp:nvSpPr>
      <dsp:spPr>
        <a:xfrm>
          <a:off x="1877956" y="3456390"/>
          <a:ext cx="4911234" cy="10149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Kékedi Tibor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err="1" smtClean="0"/>
            <a:t>managing</a:t>
          </a:r>
          <a:r>
            <a:rPr lang="hu-HU" sz="1800" kern="1200" dirty="0" smtClean="0"/>
            <a:t> </a:t>
          </a:r>
          <a:r>
            <a:rPr lang="hu-HU" sz="1800" kern="1200" dirty="0" err="1" smtClean="0"/>
            <a:t>director</a:t>
          </a:r>
          <a:endParaRPr lang="hu-HU" sz="1800" kern="1200" dirty="0"/>
        </a:p>
      </dsp:txBody>
      <dsp:txXfrm>
        <a:off x="1877956" y="3456390"/>
        <a:ext cx="3458616" cy="1014943"/>
      </dsp:txXfrm>
    </dsp:sp>
    <dsp:sp modelId="{56E60112-8B56-4118-A8F0-B4D57782197D}">
      <dsp:nvSpPr>
        <dsp:cNvPr id="0" name=""/>
        <dsp:cNvSpPr/>
      </dsp:nvSpPr>
      <dsp:spPr>
        <a:xfrm>
          <a:off x="4641681" y="1440158"/>
          <a:ext cx="4309197" cy="430919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 xmlns="">
                  <a14:imgLayer r:embed="rId2">
                    <a14:imgEffect>
                      <a14:saturation sat="10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ABB3-1485-4932-BD4C-33AFCA4018E5}" type="datetimeFigureOut">
              <a:rPr lang="hu-HU" smtClean="0"/>
              <a:pPr/>
              <a:t>2013. 05. 05.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5F2CB-20B7-491F-B243-A44D7F76B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u-H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47691D-FCAB-43CA-BC45-B7A359D9573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5647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655284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9114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17112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7691D-FCAB-43CA-BC45-B7A359D95731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7463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642A3-ACFA-4315-9C24-7BED9BB1F1A7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4207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D527C-0FA8-4EB9-963F-63361F867DA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3335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9AC72-1542-41C5-8938-3FDDE04E799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7600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BD6D86-E9CC-4368-BFC7-355D91A313D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72449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E2C8E4-06D0-43B5-9790-35F8C0146E6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7598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7F37D-3F0B-4C01-90B4-C5C438E6AA1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4756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30C80-6051-4212-8C53-1B8B328747C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4925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F00A-5379-485B-9682-560AE318A7C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4622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215CE-FEA1-477E-90CE-77F75E68340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7694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4FC77-9645-437A-9DB0-6F56A8B700A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8119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F4805-3597-4D50-AEDE-64A75824397A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8270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EC802-4858-4373-896C-5F58EF87054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9918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7D48A-2EAF-4864-9E3D-E4771276733A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453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361549-1045-4CED-9DC6-109C20DC50D2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268760"/>
            <a:ext cx="8496944" cy="36003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sz="3200" b="1" dirty="0" smtClean="0">
                <a:solidFill>
                  <a:srgbClr val="339966"/>
                </a:solidFill>
              </a:rPr>
              <a:t>SITUTATION AND PROSPECTS OF THE BUDAPEST WHOLESALE MARKET</a:t>
            </a:r>
            <a:r>
              <a:rPr lang="hu-HU" sz="3600" b="1" dirty="0" smtClean="0">
                <a:solidFill>
                  <a:srgbClr val="339966"/>
                </a:solidFill>
              </a:rPr>
              <a:t/>
            </a:r>
            <a:br>
              <a:rPr lang="hu-HU" sz="3600" b="1" dirty="0" smtClean="0">
                <a:solidFill>
                  <a:srgbClr val="339966"/>
                </a:solidFill>
              </a:rPr>
            </a:br>
            <a:r>
              <a:rPr lang="hu-HU" sz="2000" b="1" dirty="0" smtClean="0">
                <a:solidFill>
                  <a:srgbClr val="339966"/>
                </a:solidFill>
              </a:rPr>
              <a:t> </a:t>
            </a:r>
            <a:r>
              <a:rPr lang="hu-HU" sz="3600" b="1" dirty="0" smtClean="0">
                <a:solidFill>
                  <a:srgbClr val="339966"/>
                </a:solidFill>
              </a:rPr>
              <a:t/>
            </a:r>
            <a:br>
              <a:rPr lang="hu-HU" sz="3600" b="1" dirty="0" smtClean="0">
                <a:solidFill>
                  <a:srgbClr val="339966"/>
                </a:solidFill>
              </a:rPr>
            </a:br>
            <a:r>
              <a:rPr lang="hu-HU" sz="2000" b="1" dirty="0" smtClean="0">
                <a:solidFill>
                  <a:srgbClr val="339966"/>
                </a:solidFill>
              </a:rPr>
              <a:t>CEI WMF WORKSHOP</a:t>
            </a:r>
            <a:br>
              <a:rPr lang="hu-HU" sz="2000" b="1" dirty="0" smtClean="0">
                <a:solidFill>
                  <a:srgbClr val="339966"/>
                </a:solidFill>
              </a:rPr>
            </a:br>
            <a:r>
              <a:rPr lang="hu-HU" sz="2000" b="1" dirty="0" smtClean="0">
                <a:solidFill>
                  <a:srgbClr val="339966"/>
                </a:solidFill>
              </a:rPr>
              <a:t>APRIL 8, 2013</a:t>
            </a:r>
            <a:br>
              <a:rPr lang="hu-HU" sz="2000" b="1" dirty="0" smtClean="0">
                <a:solidFill>
                  <a:srgbClr val="339966"/>
                </a:solidFill>
              </a:rPr>
            </a:br>
            <a:r>
              <a:rPr lang="hu-HU" sz="2000" b="1" dirty="0" smtClean="0">
                <a:solidFill>
                  <a:srgbClr val="339966"/>
                </a:solidFill>
              </a:rPr>
              <a:t>BELGRADE</a:t>
            </a:r>
            <a:endParaRPr lang="hu-HU" sz="2000" b="1" dirty="0">
              <a:solidFill>
                <a:srgbClr val="339966"/>
              </a:solidFill>
            </a:endParaRPr>
          </a:p>
        </p:txBody>
      </p:sp>
      <p:pic>
        <p:nvPicPr>
          <p:cNvPr id="2052" name="Picture 4" descr="BNP-logo-tim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0350"/>
            <a:ext cx="8636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5095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1260475" algn="r"/>
              </a:tabLst>
            </a:pPr>
            <a:endParaRPr lang="hu-HU" dirty="0"/>
          </a:p>
        </p:txBody>
      </p:sp>
      <p:pic>
        <p:nvPicPr>
          <p:cNvPr id="2059" name="Picture 11" descr="e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425"/>
            <a:ext cx="1295400" cy="85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8373616" cy="72008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339966"/>
                </a:solidFill>
              </a:rPr>
              <a:t>BWM STRENGTHS AND WEAKNESSES</a:t>
            </a:r>
            <a:endParaRPr lang="hu-HU" sz="32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556792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STRENGTHS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	- FAVOURABLE LOCATION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	- ACCEPTANCE BY SECTOR PLAYERS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	- TECHNICAL LEVEL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WEAKNESSES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	- ACCESSIBILITY (TRAFFIC JAMS)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	- NEGATIVE IMAGE (ILLEGAL TRADE)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	- CONFLICT OF INTERESTS (OPENING HOURS)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224136"/>
          </a:xfrm>
        </p:spPr>
        <p:txBody>
          <a:bodyPr/>
          <a:lstStyle/>
          <a:p>
            <a:r>
              <a:rPr lang="hu-HU" sz="3600" b="1" dirty="0" smtClean="0">
                <a:solidFill>
                  <a:srgbClr val="339966"/>
                </a:solidFill>
              </a:rPr>
              <a:t>OBJECTIVES AND PLANS</a:t>
            </a:r>
            <a:br>
              <a:rPr lang="hu-HU" sz="3600" b="1" dirty="0" smtClean="0">
                <a:solidFill>
                  <a:srgbClr val="339966"/>
                </a:solidFill>
              </a:rPr>
            </a:br>
            <a:r>
              <a:rPr lang="hu-HU" sz="3600" b="1" dirty="0" smtClean="0">
                <a:solidFill>
                  <a:srgbClr val="339966"/>
                </a:solidFill>
              </a:rPr>
              <a:t>OF THE MANAGEMENT</a:t>
            </a:r>
            <a:endParaRPr lang="hu-HU" sz="36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179512" y="1556792"/>
            <a:ext cx="8964488" cy="4968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MAINTENANCE OF BWM MARKETING POSITIONS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- EXPANSION OF STORING CAPACITIES FOR 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  WHOLESALERS, AND SELLING SPACE  FOR PRODOCERS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IMPROVEMENT OF MARKET ACCESSIBILITY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WIDENING THE ASSORTMENT FOR HORECA-BUYERS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IMPROVING THE IMAGE OF THE MARKET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ON SATURDAYS, ORGANISATION </a:t>
            </a:r>
            <a:r>
              <a:rPr lang="hu-HU" sz="2400" b="1" smtClean="0"/>
              <a:t>OF A RETAIL </a:t>
            </a:r>
            <a:r>
              <a:rPr lang="hu-HU" sz="2400" b="1" dirty="0" smtClean="0"/>
              <a:t>MARKET</a:t>
            </a: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260724959"/>
              </p:ext>
            </p:extLst>
          </p:nvPr>
        </p:nvGraphicFramePr>
        <p:xfrm>
          <a:off x="173774" y="332656"/>
          <a:ext cx="8950879" cy="598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9" descr="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956550" y="260350"/>
            <a:ext cx="865188" cy="10795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9" descr="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956376" y="260648"/>
            <a:ext cx="865188" cy="10795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97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864096"/>
          </a:xfrm>
        </p:spPr>
        <p:txBody>
          <a:bodyPr/>
          <a:lstStyle/>
          <a:p>
            <a:r>
              <a:rPr lang="hu-HU" sz="4000" b="1" dirty="0" smtClean="0">
                <a:solidFill>
                  <a:srgbClr val="339966"/>
                </a:solidFill>
              </a:rPr>
              <a:t>THE BWM IN 2012</a:t>
            </a:r>
            <a:endParaRPr lang="hu-HU" sz="40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556792"/>
            <a:ext cx="8640960" cy="43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UNFAVOURABLE MACROECONOMIC ENVIRONMENT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   DECLINING GDP, PURCHASE POWER, CONSUMPTION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POOR HARVEST (VEGETABLES), INCREASING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   FRUIT AND VEGETABLE PRICES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hu-HU" sz="2400" b="1" dirty="0" smtClean="0"/>
              <a:t>DECLINING SUPPLIES TO THE BWM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  MARKET ENTRIES: -7%</a:t>
            </a:r>
            <a:r>
              <a:rPr lang="hu-HU" sz="2000" dirty="0" smtClean="0"/>
              <a:t> 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80920" cy="1008112"/>
          </a:xfrm>
        </p:spPr>
        <p:txBody>
          <a:bodyPr/>
          <a:lstStyle/>
          <a:p>
            <a:r>
              <a:rPr lang="hu-HU" sz="3200" b="1" dirty="0" smtClean="0">
                <a:solidFill>
                  <a:srgbClr val="339966"/>
                </a:solidFill>
              </a:rPr>
              <a:t>INCREASING INSPECTIONS BY NATIONAL AUTHORITIES</a:t>
            </a:r>
            <a:endParaRPr lang="hu-HU" sz="32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772817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SHORTCOMINGS FOUND IN THE INSPECTIONS: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- INCOMPLETE LABELLING – PRODUCE ORIGIN: 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    DOMESTIC OF IMPORTED?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LACK OF INVOICING / TAX EVASION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OVERLOADED VEHICLES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THE FIGHT OF THE GOVERNMENT AGAINST THE BLACK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  ECONOMY IMPACTS THE BWM NEGATIVELY </a:t>
            </a:r>
            <a:endParaRPr lang="hu-HU" sz="2000" dirty="0" smtClean="0"/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936104"/>
          </a:xfrm>
        </p:spPr>
        <p:txBody>
          <a:bodyPr/>
          <a:lstStyle/>
          <a:p>
            <a:r>
              <a:rPr lang="hu-HU" sz="2800" b="1" dirty="0" smtClean="0">
                <a:solidFill>
                  <a:srgbClr val="339966"/>
                </a:solidFill>
              </a:rPr>
              <a:t>RESPONSES OF THE BWM MANAGEMENT</a:t>
            </a:r>
            <a:endParaRPr lang="hu-HU" sz="28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700808"/>
            <a:ext cx="8640960" cy="43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INFORMING PRODUCERS AND TRADERS IN THE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    „MARKET NEWS” BIWEEKLY ABOUT INSPECTIONS, 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400" b="1" dirty="0" smtClean="0"/>
              <a:t>     AND EXPLANATION OF REGULATIONS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ORGANISATION OF TRAININGS AND FORUM FOR 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    MARKET PLAYERS EXPLAINING REGULATIONS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CHECKING OF PRODUCER REGISTRATION CARDS </a:t>
            </a:r>
            <a:endParaRPr lang="hu-HU" sz="2000" dirty="0" smtClean="0"/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864096"/>
          </a:xfrm>
        </p:spPr>
        <p:txBody>
          <a:bodyPr/>
          <a:lstStyle/>
          <a:p>
            <a:r>
              <a:rPr lang="hu-HU" sz="3600" b="1" dirty="0" smtClean="0">
                <a:solidFill>
                  <a:srgbClr val="339966"/>
                </a:solidFill>
              </a:rPr>
              <a:t>BWM FINANCIAL RESULTS 2012</a:t>
            </a:r>
            <a:endParaRPr lang="hu-HU" sz="36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700808"/>
            <a:ext cx="8640960" cy="43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NET REVENUE   9.2 MILLION EUR (2.6 BN HUF)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PROFIT BEFORE TAX   3.2 MILLION EUR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PROFIT AFTER TAX   2.9 MILLION EUR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DIVIDENDS   3.2 MILLION EUR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  </a:t>
            </a:r>
            <a:endParaRPr lang="hu-HU" sz="2000" dirty="0" smtClean="0"/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632848" cy="1368152"/>
          </a:xfrm>
        </p:spPr>
        <p:txBody>
          <a:bodyPr/>
          <a:lstStyle/>
          <a:p>
            <a:r>
              <a:rPr lang="hu-HU" sz="3200" b="1" dirty="0" smtClean="0">
                <a:solidFill>
                  <a:srgbClr val="339966"/>
                </a:solidFill>
              </a:rPr>
              <a:t>PRODUCER AND WHOLESALER SUPPLIES TO THE BWM 2002 - 2012</a:t>
            </a:r>
            <a:endParaRPr lang="hu-HU" sz="3200" b="1" dirty="0">
              <a:solidFill>
                <a:srgbClr val="339966"/>
              </a:solidFill>
            </a:endParaRP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864125402"/>
              </p:ext>
            </p:extLst>
          </p:nvPr>
        </p:nvGraphicFramePr>
        <p:xfrm>
          <a:off x="251520" y="1556793"/>
          <a:ext cx="880601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440" name="Picture 8" descr="lo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956550" y="260350"/>
            <a:ext cx="865188" cy="10795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864096"/>
          </a:xfrm>
        </p:spPr>
        <p:txBody>
          <a:bodyPr/>
          <a:lstStyle/>
          <a:p>
            <a:r>
              <a:rPr lang="hu-HU" sz="4000" b="1" dirty="0" smtClean="0">
                <a:solidFill>
                  <a:srgbClr val="339966"/>
                </a:solidFill>
              </a:rPr>
              <a:t>TURNOVER OF THE BWM</a:t>
            </a:r>
            <a:endParaRPr lang="hu-HU" sz="40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700808"/>
            <a:ext cx="8568952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hu-HU" sz="2800" b="1" dirty="0" smtClean="0"/>
              <a:t> ANNUAL SALES VOLUME:</a:t>
            </a: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hu-HU" sz="2800" b="1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2800" b="1" dirty="0" smtClean="0"/>
              <a:t>   400 TO 420 THOUSAND TONS (EST.)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hu-HU" sz="2800" b="1" dirty="0" smtClean="0"/>
              <a:t> VALUE OF SALES IN THE MARKET: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8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800" b="1" dirty="0" smtClean="0"/>
              <a:t>   190 MILLION EUR (55 BN HUF, EST.)</a:t>
            </a:r>
          </a:p>
          <a:p>
            <a:pPr marL="0" indent="0" algn="just" eaLnBrk="1" hangingPunct="1">
              <a:lnSpc>
                <a:spcPct val="80000"/>
              </a:lnSpc>
            </a:pPr>
            <a:endParaRPr lang="hu-HU" sz="28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r>
              <a:rPr lang="hu-HU" sz="2800" b="1" dirty="0" smtClean="0"/>
              <a:t> SHARE OF WHOLESALERS IN TOTAL SALES: 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8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800" b="1" dirty="0" smtClean="0"/>
              <a:t>    50% IN VOLUME;   65% IN VALUE (EST.)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008112"/>
          </a:xfrm>
        </p:spPr>
        <p:txBody>
          <a:bodyPr/>
          <a:lstStyle/>
          <a:p>
            <a:r>
              <a:rPr lang="hu-HU" sz="3200" b="1" dirty="0" smtClean="0">
                <a:solidFill>
                  <a:srgbClr val="339966"/>
                </a:solidFill>
              </a:rPr>
              <a:t>SHARE OF THE BWM IN FRESH FRUIT AND VEGETABLE MARKETING</a:t>
            </a:r>
            <a:endParaRPr lang="hu-HU" sz="32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2204864"/>
            <a:ext cx="8640960" cy="310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- IN THE TOTAL VOLUME OF MARKETED FRESH FRUITS</a:t>
            </a:r>
          </a:p>
          <a:p>
            <a:pPr marL="0" indent="0" algn="just" eaLnBrk="1" hangingPunct="1">
              <a:lnSpc>
                <a:spcPct val="80000"/>
              </a:lnSpc>
              <a:buFontTx/>
              <a:buChar char="-"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</a:pPr>
            <a:r>
              <a:rPr lang="hu-HU" sz="2400" b="1" dirty="0" smtClean="0"/>
              <a:t>   AND VEGETABLES   40%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- IN TOTAL FRESH F+V IMPORTS   55%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000" dirty="0" smtClean="0"/>
          </a:p>
          <a:p>
            <a:pPr marL="0" indent="0" algn="just" eaLnBrk="1" hangingPunct="1">
              <a:lnSpc>
                <a:spcPct val="80000"/>
              </a:lnSpc>
              <a:spcBef>
                <a:spcPct val="50000"/>
              </a:spcBef>
            </a:pP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08012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339966"/>
                </a:solidFill>
              </a:rPr>
              <a:t>SHARE OF MARKETING CHANNELS</a:t>
            </a:r>
            <a:br>
              <a:rPr lang="hu-HU" sz="3200" b="1" dirty="0" smtClean="0">
                <a:solidFill>
                  <a:srgbClr val="339966"/>
                </a:solidFill>
              </a:rPr>
            </a:br>
            <a:r>
              <a:rPr lang="hu-HU" sz="3200" b="1" dirty="0" smtClean="0">
                <a:solidFill>
                  <a:srgbClr val="339966"/>
                </a:solidFill>
              </a:rPr>
              <a:t>IN FRESH F+V RETAIL 2010</a:t>
            </a:r>
            <a:endParaRPr lang="hu-HU" sz="3200" b="1" dirty="0">
              <a:solidFill>
                <a:srgbClr val="339966"/>
              </a:solidFill>
            </a:endParaRPr>
          </a:p>
        </p:txBody>
      </p:sp>
      <p:pic>
        <p:nvPicPr>
          <p:cNvPr id="3078" name="Picture 6" descr="BNP-logo-tim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5338" y="229838"/>
            <a:ext cx="928662" cy="13073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églalap 7"/>
          <p:cNvSpPr/>
          <p:nvPr/>
        </p:nvSpPr>
        <p:spPr>
          <a:xfrm>
            <a:off x="323528" y="1916832"/>
            <a:ext cx="864096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HYPERMARKETS 			19%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SUPERMARKETS			13%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DISCOUNTERS			13%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SMALL FOOD SHOPS		12%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SPECIALISED F+V SHOPS	14%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RETAIL (GREEN) MARKETS	27%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hu-HU" sz="2400" b="1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/>
              <a:t>	OTHERS				  2%</a:t>
            </a:r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356</Words>
  <Application>Microsoft Office PowerPoint</Application>
  <PresentationFormat>Pokaz na ekranie (4:3)</PresentationFormat>
  <Paragraphs>146</Paragraphs>
  <Slides>12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Alapértelmezett terv</vt:lpstr>
      <vt:lpstr>SITUTATION AND PROSPECTS OF THE BUDAPEST WHOLESALE MARKET   CEI WMF WORKSHOP APRIL 8, 2013 BELGRADE</vt:lpstr>
      <vt:lpstr>THE BWM IN 2012</vt:lpstr>
      <vt:lpstr>INCREASING INSPECTIONS BY NATIONAL AUTHORITIES</vt:lpstr>
      <vt:lpstr>RESPONSES OF THE BWM MANAGEMENT</vt:lpstr>
      <vt:lpstr>BWM FINANCIAL RESULTS 2012</vt:lpstr>
      <vt:lpstr>PRODUCER AND WHOLESALER SUPPLIES TO THE BWM 2002 - 2012</vt:lpstr>
      <vt:lpstr>TURNOVER OF THE BWM</vt:lpstr>
      <vt:lpstr>SHARE OF THE BWM IN FRESH FRUIT AND VEGETABLE MARKETING</vt:lpstr>
      <vt:lpstr>SHARE OF MARKETING CHANNELS IN FRESH F+V RETAIL 2010</vt:lpstr>
      <vt:lpstr>BWM STRENGTHS AND WEAKNESSES</vt:lpstr>
      <vt:lpstr>OBJECTIVES AND PLANS OF THE MANAGEMENT</vt:lpstr>
      <vt:lpstr>Slajd 12</vt:lpstr>
    </vt:vector>
  </TitlesOfParts>
  <Company>bnpzrt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Budapesti Nagybani Piac szerepe a zöldség-gyümölcs forgalmazásban</dc:title>
  <dc:creator>Gyura Szilvia</dc:creator>
  <cp:lastModifiedBy>Elżbieta Walczyńska</cp:lastModifiedBy>
  <cp:revision>134</cp:revision>
  <dcterms:created xsi:type="dcterms:W3CDTF">2010-11-08T08:34:20Z</dcterms:created>
  <dcterms:modified xsi:type="dcterms:W3CDTF">2013-05-05T11:22:34Z</dcterms:modified>
</cp:coreProperties>
</file>