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C544A10-11F2-4EE0-A227-F21F0CE836FE}" type="datetimeFigureOut">
              <a:rPr lang="hr-HR" smtClean="0"/>
              <a:pPr/>
              <a:t>5.5.2013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F8AFCE-62BF-4770-8A88-C90DA8805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A10-11F2-4EE0-A227-F21F0CE836FE}" type="datetimeFigureOut">
              <a:rPr lang="hr-HR" smtClean="0"/>
              <a:pPr/>
              <a:t>5.5.2013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AFCE-62BF-4770-8A88-C90DA8805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A10-11F2-4EE0-A227-F21F0CE836FE}" type="datetimeFigureOut">
              <a:rPr lang="hr-HR" smtClean="0"/>
              <a:pPr/>
              <a:t>5.5.2013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AFCE-62BF-4770-8A88-C90DA8805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A10-11F2-4EE0-A227-F21F0CE836FE}" type="datetimeFigureOut">
              <a:rPr lang="hr-HR" smtClean="0"/>
              <a:pPr/>
              <a:t>5.5.2013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AFCE-62BF-4770-8A88-C90DA8805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A10-11F2-4EE0-A227-F21F0CE836FE}" type="datetimeFigureOut">
              <a:rPr lang="hr-HR" smtClean="0"/>
              <a:pPr/>
              <a:t>5.5.2013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AFCE-62BF-4770-8A88-C90DA8805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A10-11F2-4EE0-A227-F21F0CE836FE}" type="datetimeFigureOut">
              <a:rPr lang="hr-HR" smtClean="0"/>
              <a:pPr/>
              <a:t>5.5.2013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AFCE-62BF-4770-8A88-C90DA880573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A10-11F2-4EE0-A227-F21F0CE836FE}" type="datetimeFigureOut">
              <a:rPr lang="hr-HR" smtClean="0"/>
              <a:pPr/>
              <a:t>5.5.2013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AFCE-62BF-4770-8A88-C90DA880573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A10-11F2-4EE0-A227-F21F0CE836FE}" type="datetimeFigureOut">
              <a:rPr lang="hr-HR" smtClean="0"/>
              <a:pPr/>
              <a:t>5.5.2013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AFCE-62BF-4770-8A88-C90DA8805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A10-11F2-4EE0-A227-F21F0CE836FE}" type="datetimeFigureOut">
              <a:rPr lang="hr-HR" smtClean="0"/>
              <a:pPr/>
              <a:t>5.5.2013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AFCE-62BF-4770-8A88-C90DA8805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C544A10-11F2-4EE0-A227-F21F0CE836FE}" type="datetimeFigureOut">
              <a:rPr lang="hr-HR" smtClean="0"/>
              <a:pPr/>
              <a:t>5.5.2013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F8AFCE-62BF-4770-8A88-C90DA8805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C544A10-11F2-4EE0-A227-F21F0CE836FE}" type="datetimeFigureOut">
              <a:rPr lang="hr-HR" smtClean="0"/>
              <a:pPr/>
              <a:t>5.5.2013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F8AFCE-62BF-4770-8A88-C90DA8805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C544A10-11F2-4EE0-A227-F21F0CE836FE}" type="datetimeFigureOut">
              <a:rPr lang="hr-HR" smtClean="0"/>
              <a:pPr/>
              <a:t>5.5.2013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F8AFCE-62BF-4770-8A88-C90DA8805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Wholesale Market </a:t>
            </a:r>
            <a:r>
              <a:rPr lang="hr-HR" dirty="0" smtClean="0">
                <a:latin typeface="+mn-lt"/>
              </a:rPr>
              <a:t>Zagreb</a:t>
            </a:r>
            <a:endParaRPr lang="hr-HR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509121"/>
            <a:ext cx="6912768" cy="1296144"/>
          </a:xfrm>
        </p:spPr>
        <p:txBody>
          <a:bodyPr>
            <a:normAutofit fontScale="47500" lnSpcReduction="20000"/>
          </a:bodyPr>
          <a:lstStyle/>
          <a:p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Croatia</a:t>
            </a:r>
          </a:p>
          <a:p>
            <a:endParaRPr lang="hr-H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April, 2013</a:t>
            </a:r>
            <a:endParaRPr lang="hr-H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Founding and development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Wholesale Market and Cold Storages were built in the eastern part of Zagreb in 1958.</a:t>
            </a:r>
            <a:endParaRPr lang="hr-H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Food industry compound includes two main facilities:</a:t>
            </a:r>
            <a:endParaRPr lang="hr-H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None/>
            </a:pPr>
            <a:r>
              <a:rPr lang="hr-H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Wholesale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 with a surface of 9,000 </a:t>
            </a:r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hr-HR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pPr lvl="0">
              <a:buNone/>
            </a:pPr>
            <a:r>
              <a:rPr lang="hr-HR" sz="16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hr-HR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Cold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Storages with a surface of 5,500 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hr-HR" sz="16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</a:p>
          <a:p>
            <a:pPr lvl="0">
              <a:buFont typeface="Wingdings" pitchFamily="2" charset="2"/>
              <a:buChar char="§"/>
            </a:pPr>
            <a:endParaRPr lang="hr-H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r-H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Today total area of WM is 72.469 m</a:t>
            </a:r>
            <a:r>
              <a:rPr lang="hr-HR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hr-HR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WM </a:t>
            </a: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area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19.265 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hr-HR" sz="16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endParaRPr lang="hr-HR" sz="16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39 boxes</a:t>
            </a:r>
          </a:p>
          <a:p>
            <a:pPr lvl="2"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 storages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Cold storage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utillities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warehouses 15.475 </a:t>
            </a:r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hr-HR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pPr lvl="2"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 separete coling storages</a:t>
            </a:r>
          </a:p>
          <a:p>
            <a:pPr lvl="2">
              <a:buFont typeface="Wingdings" pitchFamily="2" charset="2"/>
              <a:buChar char="§"/>
            </a:pP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Plus Warehouses and other utilites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Parking area 8.600 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hr-HR" sz="16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hr-H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None/>
            </a:pPr>
            <a:r>
              <a:rPr lang="hr-H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</a:t>
            </a:r>
            <a:endParaRPr lang="hr-HR" sz="18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hr-H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C:\Documents and Settings\mdragicevic\Desktop\2012_02_10\IM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836712"/>
            <a:ext cx="30243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mdragicevic\Desktop\2012_02_10\IMG_0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mdragicevic\Desktop\2012_02_10\IMG_0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Wholesale Market and Cold Storages today</a:t>
            </a:r>
            <a:endParaRPr lang="hr-HR" sz="2800" dirty="0"/>
          </a:p>
        </p:txBody>
      </p:sp>
      <p:pic>
        <p:nvPicPr>
          <p:cNvPr id="4" name="Content Placeholder 3" descr="PC13000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9623" y="2119313"/>
            <a:ext cx="4524116" cy="36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Wholesale Market and Cold Storages today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en-GB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Since 20 May 2007, Wholesale Market and Cold Storages have been the organizational unit of  Zagreb Markets within Zagreb Holding</a:t>
            </a:r>
            <a:endParaRPr lang="hr-HR" sz="2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Zagreb Holding d.o.o., are managing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city utilities, and it consists 18 </a:t>
            </a:r>
            <a:r>
              <a:rPr lang="hr-HR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branches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5 independent trading company</a:t>
            </a:r>
            <a:r>
              <a:rPr lang="hr-HR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(limited liability companys)</a:t>
            </a:r>
          </a:p>
          <a:p>
            <a:pPr marL="45720" indent="0">
              <a:buNone/>
            </a:pPr>
            <a:endParaRPr lang="hr-HR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Branch Zagreb Markets currently manages with:</a:t>
            </a:r>
          </a:p>
          <a:p>
            <a:pPr lvl="1"/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 Markets, </a:t>
            </a:r>
          </a:p>
          <a:p>
            <a:pPr lvl="1"/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Wholesale </a:t>
            </a:r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market,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Green </a:t>
            </a:r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</a:p>
          <a:p>
            <a:pPr>
              <a:buFont typeface="Wingdings" pitchFamily="2" charset="2"/>
              <a:buChar char="§"/>
            </a:pPr>
            <a:endParaRPr lang="hr-HR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hr-HR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hr-HR" sz="1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Wholesale Market and Cold Storages today</a:t>
            </a:r>
            <a:endParaRPr lang="hr-H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89665" y="2996952"/>
            <a:ext cx="3652705" cy="273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229" y="2132856"/>
            <a:ext cx="362311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Businesses 2009 – 2013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 July 2013 – Croatia becomes a member state of European Union</a:t>
            </a:r>
            <a:r>
              <a:rPr lang="hr-HR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</a:t>
            </a:r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process of adjustment according to European regulations requires investments </a:t>
            </a:r>
            <a:endParaRPr lang="hr-HR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hr-HR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hr-HR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meet the EU standards until now we invested </a:t>
            </a:r>
            <a:r>
              <a:rPr lang="en-GB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million </a:t>
            </a:r>
            <a:r>
              <a:rPr lang="hr-HR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€</a:t>
            </a:r>
          </a:p>
          <a:p>
            <a:pPr>
              <a:buFont typeface="Wingdings" pitchFamily="2" charset="2"/>
              <a:buChar char="§"/>
            </a:pPr>
            <a:endParaRPr lang="hr-HR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hr-HR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fullfill t</a:t>
            </a:r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plan </a:t>
            </a:r>
            <a:r>
              <a:rPr lang="hr-HR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will </a:t>
            </a:r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 another 1.5 million </a:t>
            </a:r>
            <a:r>
              <a:rPr lang="hr-HR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€ </a:t>
            </a:r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the end of </a:t>
            </a:r>
            <a:r>
              <a:rPr lang="en-GB" sz="2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hr-HR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year</a:t>
            </a:r>
            <a:endParaRPr lang="hr-HR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hr-HR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GB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the moment, the area of Wholesale Market is full – more space is indispensable </a:t>
            </a:r>
            <a:endParaRPr lang="hr-HR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hr-HR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GB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Cold Storage area – there are empty spaces, business is oscillating</a:t>
            </a:r>
            <a:endParaRPr lang="hr-HR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hr-HR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hr-HR" sz="2400" dirty="0"/>
          </a:p>
          <a:p>
            <a:pPr>
              <a:buFont typeface="Wingdings" pitchFamily="2" charset="2"/>
              <a:buChar char="§"/>
            </a:pPr>
            <a:endParaRPr lang="hr-HR" sz="2400" dirty="0" smtClean="0"/>
          </a:p>
          <a:p>
            <a:pPr>
              <a:buFont typeface="Wingdings" pitchFamily="2" charset="2"/>
              <a:buChar char="§"/>
            </a:pPr>
            <a:endParaRPr lang="hr-HR" sz="2400" dirty="0"/>
          </a:p>
          <a:p>
            <a:pPr>
              <a:buFont typeface="Wingdings" pitchFamily="2" charset="2"/>
              <a:buChar char="§"/>
            </a:pPr>
            <a:endParaRPr lang="hr-HR" sz="2400" dirty="0" smtClean="0"/>
          </a:p>
          <a:p>
            <a:pPr>
              <a:buFont typeface="Wingdings" pitchFamily="2" charset="2"/>
              <a:buChar char="§"/>
            </a:pPr>
            <a:endParaRPr lang="hr-HR" sz="2400" dirty="0" smtClean="0"/>
          </a:p>
          <a:p>
            <a:endParaRPr lang="hr-HR" sz="2400" dirty="0" smtClean="0"/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Businesses 2009 – 2013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4248472"/>
          </a:xfrm>
        </p:spPr>
        <p:txBody>
          <a:bodyPr>
            <a:normAutofit fontScale="40000" lnSpcReduction="20000"/>
          </a:bodyPr>
          <a:lstStyle/>
          <a:p>
            <a:endParaRPr lang="hr-HR" sz="2000" dirty="0" smtClean="0"/>
          </a:p>
          <a:p>
            <a:pPr lvl="0">
              <a:buFont typeface="Wingdings" pitchFamily="2" charset="2"/>
              <a:buChar char="§"/>
            </a:pPr>
            <a:r>
              <a:rPr lang="en-GB" sz="3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same period, business suffered serious losses</a:t>
            </a:r>
            <a:endParaRPr lang="hr-HR" sz="3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hr-HR" sz="2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hr-HR" sz="2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hr-HR"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hr-HR" sz="2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hr-HR"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hr-HR"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hr-HR"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hr-HR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Decrease </a:t>
            </a:r>
            <a:r>
              <a:rPr lang="en-GB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income because of </a:t>
            </a:r>
            <a:endParaRPr lang="hr-HR" sz="3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economic crisis</a:t>
            </a:r>
            <a:endParaRPr lang="hr-HR"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hr-HR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Law on fiscalization </a:t>
            </a:r>
            <a:r>
              <a:rPr lang="hr-HR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regulation of business with </a:t>
            </a:r>
            <a:r>
              <a:rPr lang="hr-HR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cash</a:t>
            </a:r>
          </a:p>
          <a:p>
            <a:pPr lvl="1">
              <a:buFont typeface="Wingdings" pitchFamily="2" charset="2"/>
              <a:buChar char="§"/>
            </a:pPr>
            <a:endParaRPr lang="hr-HR" sz="25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hr-HR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GB" sz="3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oss</a:t>
            </a:r>
            <a:r>
              <a:rPr lang="en-GB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customers and </a:t>
            </a:r>
            <a:r>
              <a:rPr lang="hr-HR" sz="3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</a:t>
            </a:r>
            <a:r>
              <a:rPr lang="en-GB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progressive loss of income because</a:t>
            </a:r>
            <a:r>
              <a:rPr lang="hr-HR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the inability to adapt to the demands of f</a:t>
            </a:r>
            <a:r>
              <a:rPr lang="hr-HR" sz="3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iscalization</a:t>
            </a:r>
            <a:r>
              <a:rPr lang="en-GB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are expected </a:t>
            </a:r>
            <a:endParaRPr lang="hr-HR" sz="3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hr-HR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hr-HR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Most of losses of income are expected on Green and Retail markets – most of business is done in cash</a:t>
            </a:r>
          </a:p>
          <a:p>
            <a:pPr lvl="0">
              <a:buFont typeface="Wingdings" pitchFamily="2" charset="2"/>
              <a:buChar char="§"/>
            </a:pPr>
            <a:endParaRPr lang="hr-HR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hr-HR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 the Law of fiskalization producers are excluded</a:t>
            </a:r>
          </a:p>
          <a:p>
            <a:pPr>
              <a:buFont typeface="Wingdings" pitchFamily="2" charset="2"/>
              <a:buChar char="§"/>
            </a:pPr>
            <a:endParaRPr lang="hr-HR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None/>
            </a:pPr>
            <a:endParaRPr lang="hr-HR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None/>
            </a:pPr>
            <a:r>
              <a:rPr lang="hr-H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</a:t>
            </a:r>
            <a:endParaRPr lang="hr-HR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0705144"/>
              </p:ext>
            </p:extLst>
          </p:nvPr>
        </p:nvGraphicFramePr>
        <p:xfrm>
          <a:off x="1835696" y="2276872"/>
          <a:ext cx="4179939" cy="719584"/>
        </p:xfrm>
        <a:graphic>
          <a:graphicData uri="http://schemas.openxmlformats.org/presentationml/2006/ole">
            <p:oleObj spid="_x0000_s1028" name="Worksheet" r:id="rId3" imgW="2990660" imgH="581216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1672</TotalTime>
  <Words>282</Words>
  <Application>Microsoft Office PowerPoint</Application>
  <PresentationFormat>Pokaz na ekranie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0" baseType="lpstr">
      <vt:lpstr>Pushpin</vt:lpstr>
      <vt:lpstr>Worksheet</vt:lpstr>
      <vt:lpstr>Wholesale Market Zagreb</vt:lpstr>
      <vt:lpstr>Founding and development</vt:lpstr>
      <vt:lpstr>Slajd 3</vt:lpstr>
      <vt:lpstr>Wholesale Market and Cold Storages today</vt:lpstr>
      <vt:lpstr>Wholesale Market and Cold Storages today</vt:lpstr>
      <vt:lpstr>Wholesale Market and Cold Storages today</vt:lpstr>
      <vt:lpstr>Businesses 2009 – 2013</vt:lpstr>
      <vt:lpstr>Businesses 2009 – 2013</vt:lpstr>
    </vt:vector>
  </TitlesOfParts>
  <Company>tRZNICE zAGREB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Veletržnica i hladnjača</dc:title>
  <dc:creator>mdragicevic</dc:creator>
  <cp:lastModifiedBy>Elżbieta Walczyńska</cp:lastModifiedBy>
  <cp:revision>30</cp:revision>
  <dcterms:created xsi:type="dcterms:W3CDTF">2013-04-02T11:38:49Z</dcterms:created>
  <dcterms:modified xsi:type="dcterms:W3CDTF">2013-05-05T11:31:43Z</dcterms:modified>
</cp:coreProperties>
</file>